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258" r:id="rId2"/>
    <p:sldId id="265" r:id="rId3"/>
    <p:sldId id="288" r:id="rId4"/>
    <p:sldId id="291" r:id="rId5"/>
    <p:sldId id="293" r:id="rId6"/>
    <p:sldId id="292" r:id="rId7"/>
    <p:sldId id="294" r:id="rId8"/>
    <p:sldId id="286" r:id="rId9"/>
    <p:sldId id="269" r:id="rId10"/>
    <p:sldId id="270" r:id="rId11"/>
    <p:sldId id="304" r:id="rId12"/>
    <p:sldId id="306" r:id="rId13"/>
    <p:sldId id="310" r:id="rId14"/>
    <p:sldId id="303" r:id="rId15"/>
    <p:sldId id="299" r:id="rId16"/>
    <p:sldId id="300" r:id="rId17"/>
    <p:sldId id="307" r:id="rId18"/>
    <p:sldId id="308" r:id="rId19"/>
    <p:sldId id="309" r:id="rId20"/>
    <p:sldId id="281" r:id="rId21"/>
    <p:sldId id="264" r:id="rId22"/>
    <p:sldId id="301" r:id="rId23"/>
    <p:sldId id="302" r:id="rId24"/>
    <p:sldId id="273" r:id="rId25"/>
    <p:sldId id="271" r:id="rId26"/>
    <p:sldId id="272" r:id="rId2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mbria Math" panose="02040503050406030204" pitchFamily="18" charset="0"/>
      <p:regular r:id="rId33"/>
    </p:embeddedFont>
    <p:embeddedFont>
      <p:font typeface="LMU CompatilFact" panose="020F0502020204030204" pitchFamily="34" charset="0"/>
      <p:regular r:id="rId34"/>
      <p:bold r:id="rId35"/>
      <p:italic r:id="rId36"/>
      <p:boldItalic r:id="rId37"/>
    </p:embeddedFont>
    <p:embeddedFont>
      <p:font typeface="LMU SabonNext Demi" panose="020F0502020204030204" pitchFamily="34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 Intro Presentation" id="{54158B92-EDF2-A143-8597-ACE6BE080620}">
          <p14:sldIdLst>
            <p14:sldId id="258"/>
            <p14:sldId id="265"/>
          </p14:sldIdLst>
        </p14:section>
        <p14:section name="Introduction" id="{BA524B30-D827-094A-BF3C-0BB85A2E82E8}">
          <p14:sldIdLst>
            <p14:sldId id="288"/>
            <p14:sldId id="291"/>
            <p14:sldId id="293"/>
            <p14:sldId id="292"/>
            <p14:sldId id="294"/>
          </p14:sldIdLst>
        </p14:section>
        <p14:section name="Related Work" id="{22E1BA63-9265-B949-8A51-D4D4B91E5A8B}">
          <p14:sldIdLst>
            <p14:sldId id="286"/>
          </p14:sldIdLst>
        </p14:section>
        <p14:section name="Research Questions" id="{6DCBC9E3-26B2-2143-9CC4-37C1AE4A6ACF}">
          <p14:sldIdLst>
            <p14:sldId id="269"/>
          </p14:sldIdLst>
        </p14:section>
        <p14:section name="Concept" id="{B469E380-46BC-E944-A8E4-E661531A7708}">
          <p14:sldIdLst>
            <p14:sldId id="270"/>
            <p14:sldId id="304"/>
            <p14:sldId id="306"/>
            <p14:sldId id="310"/>
            <p14:sldId id="303"/>
            <p14:sldId id="299"/>
            <p14:sldId id="300"/>
          </p14:sldIdLst>
        </p14:section>
        <p14:section name="Evaluation &amp; Metrics" id="{3E8CF39F-AEDF-5A48-9058-BB61010429A9}">
          <p14:sldIdLst>
            <p14:sldId id="307"/>
            <p14:sldId id="308"/>
            <p14:sldId id="309"/>
            <p14:sldId id="281"/>
          </p14:sldIdLst>
        </p14:section>
        <p14:section name="Schedule" id="{3AA08417-B584-614A-AE97-403685DC0D8B}">
          <p14:sldIdLst>
            <p14:sldId id="264"/>
          </p14:sldIdLst>
        </p14:section>
        <p14:section name="Misc" id="{B20A346F-498B-6A42-930F-0391A579B610}">
          <p14:sldIdLst>
            <p14:sldId id="301"/>
            <p14:sldId id="302"/>
            <p14:sldId id="273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8249"/>
    <a:srgbClr val="61B371"/>
    <a:srgbClr val="2F783F"/>
    <a:srgbClr val="398249"/>
    <a:srgbClr val="4D965D"/>
    <a:srgbClr val="F4F5F0"/>
    <a:srgbClr val="C1C1C1"/>
    <a:srgbClr val="FAFAFA"/>
    <a:srgbClr val="F7F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85"/>
    <p:restoredTop sz="96328"/>
  </p:normalViewPr>
  <p:slideViewPr>
    <p:cSldViewPr>
      <p:cViewPr>
        <p:scale>
          <a:sx n="143" d="100"/>
          <a:sy n="143" d="100"/>
        </p:scale>
        <p:origin x="144" y="2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svg>
</file>

<file path=ppt/media/image2.png>
</file>

<file path=ppt/media/image20.png>
</file>

<file path=ppt/media/image24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11441F-F30F-4649-A32B-0EF4F2FA26B8}" type="datetimeFigureOut">
              <a:rPr lang="en-US" smtClean="0"/>
              <a:t>8/25/22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6E8F2-93EB-4C85-ABA8-D00AB6092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35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DE" sz="1200" b="1" dirty="0"/>
              <a:t>Classical filling strategies </a:t>
            </a:r>
            <a:r>
              <a:rPr lang="en-DE" sz="1200" dirty="0"/>
              <a:t>such as heuristics (mean, median, …) or distribution based do not fullfill the “learning” criteria</a:t>
            </a:r>
            <a:endParaRPr lang="en-DE" sz="12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6E8F2-93EB-4C85-ABA8-D00AB60929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7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max\Desktop\slidetemplate\siegel_12percent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64" b="9228"/>
          <a:stretch/>
        </p:blipFill>
        <p:spPr bwMode="auto">
          <a:xfrm>
            <a:off x="5666400" y="2754000"/>
            <a:ext cx="3477600" cy="41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78634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6" y="6021288"/>
            <a:ext cx="744267" cy="807037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867544" y="6194131"/>
            <a:ext cx="1008112" cy="504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DBS</a:t>
            </a:r>
          </a:p>
        </p:txBody>
      </p:sp>
    </p:spTree>
    <p:extLst>
      <p:ext uri="{BB962C8B-B14F-4D97-AF65-F5344CB8AC3E}">
        <p14:creationId xmlns:p14="http://schemas.microsoft.com/office/powerpoint/2010/main" val="268243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40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3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58" b="9225"/>
          <a:stretch/>
        </p:blipFill>
        <p:spPr bwMode="auto">
          <a:xfrm>
            <a:off x="5666120" y="2753888"/>
            <a:ext cx="3477880" cy="410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max\Desktop\slidetemplate\siegel_12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400" y="2754000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7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68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8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9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44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1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087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AFAFA"/>
            </a:gs>
            <a:gs pos="66000">
              <a:srgbClr val="F7F6F4"/>
            </a:gs>
            <a:gs pos="100000">
              <a:srgbClr val="C1C1C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778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96753"/>
            <a:ext cx="8229600" cy="492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1"/>
            <a:ext cx="6624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36296" y="6356351"/>
            <a:ext cx="14505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CD5F5-F489-4697-8849-AC1E2110C5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6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svg"/><Relationship Id="rId5" Type="http://schemas.openxmlformats.org/officeDocument/2006/relationships/image" Target="../media/image18.png"/><Relationship Id="rId4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28" y="2130426"/>
            <a:ext cx="8496944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415008"/>
          </a:xfrm>
        </p:spPr>
        <p:txBody>
          <a:bodyPr>
            <a:normAutofit fontScale="92500" lnSpcReduction="10000"/>
          </a:bodyPr>
          <a:lstStyle/>
          <a:p>
            <a:r>
              <a:rPr lang="en-US" sz="2600" dirty="0"/>
              <a:t>Bachelor Thesis Initial Presentation</a:t>
            </a:r>
          </a:p>
          <a:p>
            <a:r>
              <a:rPr lang="en-US" dirty="0"/>
              <a:t>Julian Hoffmeister</a:t>
            </a:r>
          </a:p>
          <a:p>
            <a:fld id="{98E79FE6-44A6-A042-A711-BED69A004864}" type="datetime3">
              <a:rPr lang="de-DE" sz="2600" smtClean="0"/>
              <a:t>25/08/2022</a:t>
            </a:fld>
            <a:endParaRPr lang="en-US" sz="2600" dirty="0"/>
          </a:p>
        </p:txBody>
      </p:sp>
      <p:sp>
        <p:nvSpPr>
          <p:cNvPr id="4" name="Rectangle 3"/>
          <p:cNvSpPr/>
          <p:nvPr/>
        </p:nvSpPr>
        <p:spPr>
          <a:xfrm>
            <a:off x="1987269" y="5714147"/>
            <a:ext cx="51845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Research Supervisor: 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Andreas Lohrer</a:t>
            </a:r>
          </a:p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Responsible Professor: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Prof. Dr. Peer </a:t>
            </a:r>
            <a:r>
              <a:rPr lang="en-US" sz="1600" b="1" dirty="0" err="1">
                <a:solidFill>
                  <a:schemeClr val="bg1">
                    <a:lumMod val="65000"/>
                  </a:schemeClr>
                </a:solidFill>
              </a:rPr>
              <a:t>Kröger</a:t>
            </a:r>
            <a:endParaRPr lang="en-US" sz="16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886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32CE15AC-6928-3249-9922-AA94603C2C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502359"/>
              </p:ext>
            </p:extLst>
          </p:nvPr>
        </p:nvGraphicFramePr>
        <p:xfrm>
          <a:off x="3947602" y="1200055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98986EC6-3B8E-AE48-BE7F-90E49C83C7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6220001"/>
              </p:ext>
            </p:extLst>
          </p:nvPr>
        </p:nvGraphicFramePr>
        <p:xfrm>
          <a:off x="4023818" y="1277467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48342710-5807-4E45-B4C1-62871D2325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127922"/>
              </p:ext>
            </p:extLst>
          </p:nvPr>
        </p:nvGraphicFramePr>
        <p:xfrm>
          <a:off x="4101518" y="1348535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26" name="TextBox 325">
            <a:extLst>
              <a:ext uri="{FF2B5EF4-FFF2-40B4-BE49-F238E27FC236}">
                <a16:creationId xmlns:a16="http://schemas.microsoft.com/office/drawing/2014/main" id="{8F3AADA8-30FE-2A4B-A2DD-48DF32C5FB35}"/>
              </a:ext>
            </a:extLst>
          </p:cNvPr>
          <p:cNvSpPr txBox="1"/>
          <p:nvPr/>
        </p:nvSpPr>
        <p:spPr>
          <a:xfrm>
            <a:off x="235248" y="451083"/>
            <a:ext cx="1516206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1 </a:t>
            </a:r>
            <a:br>
              <a:rPr lang="en-GB" sz="1600" b="1" dirty="0"/>
            </a:br>
            <a:r>
              <a:rPr lang="en-GB" sz="1600" b="1" dirty="0"/>
              <a:t>Datasets</a:t>
            </a: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951F4E33-C984-3741-8CE8-F8EC3A4CEE6D}"/>
              </a:ext>
            </a:extLst>
          </p:cNvPr>
          <p:cNvSpPr txBox="1"/>
          <p:nvPr/>
        </p:nvSpPr>
        <p:spPr>
          <a:xfrm>
            <a:off x="3826751" y="451083"/>
            <a:ext cx="1469188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3 </a:t>
            </a:r>
            <a:br>
              <a:rPr lang="en-GB" sz="1600" b="1" dirty="0"/>
            </a:br>
            <a:r>
              <a:rPr lang="en-GB" sz="1600" b="1" dirty="0"/>
              <a:t>Filled Datasets</a:t>
            </a:r>
            <a:endParaRPr lang="en-DE" sz="1600" dirty="0"/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D8C0982D-5122-A547-8E63-96CB60204BF3}"/>
              </a:ext>
            </a:extLst>
          </p:cNvPr>
          <p:cNvSpPr txBox="1"/>
          <p:nvPr/>
        </p:nvSpPr>
        <p:spPr>
          <a:xfrm>
            <a:off x="5565752" y="451083"/>
            <a:ext cx="1331989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4 </a:t>
            </a:r>
            <a:br>
              <a:rPr lang="en-GB" sz="1600" b="1" dirty="0"/>
            </a:br>
            <a:r>
              <a:rPr lang="en-GB" sz="1600" b="1" dirty="0"/>
              <a:t>Clustering</a:t>
            </a:r>
            <a:endParaRPr lang="en-DE" sz="1600" dirty="0"/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54E5D360-0A3F-6E46-897A-FE81AA4032C5}"/>
              </a:ext>
            </a:extLst>
          </p:cNvPr>
          <p:cNvSpPr txBox="1"/>
          <p:nvPr/>
        </p:nvSpPr>
        <p:spPr>
          <a:xfrm>
            <a:off x="7131795" y="451083"/>
            <a:ext cx="1514428" cy="83099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5 </a:t>
            </a:r>
            <a:br>
              <a:rPr lang="en-GB" sz="1600" b="1" dirty="0"/>
            </a:br>
            <a:r>
              <a:rPr lang="en-GB" sz="1600" b="1" dirty="0"/>
              <a:t>Performance Metrics</a:t>
            </a:r>
            <a:endParaRPr lang="en-GB" sz="16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EFDB84B-8F4D-A01D-B5A6-3248C9C2C901}"/>
              </a:ext>
            </a:extLst>
          </p:cNvPr>
          <p:cNvGrpSpPr/>
          <p:nvPr/>
        </p:nvGrpSpPr>
        <p:grpSpPr>
          <a:xfrm>
            <a:off x="5753494" y="1289135"/>
            <a:ext cx="922447" cy="738664"/>
            <a:chOff x="5639711" y="2001204"/>
            <a:chExt cx="922447" cy="738664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1EDFD051-FFBF-6F47-9004-EA77331DFB65}"/>
                </a:ext>
              </a:extLst>
            </p:cNvPr>
            <p:cNvGrpSpPr/>
            <p:nvPr/>
          </p:nvGrpSpPr>
          <p:grpSpPr>
            <a:xfrm>
              <a:off x="5639711" y="2001204"/>
              <a:ext cx="823356" cy="607176"/>
              <a:chOff x="5334009" y="1598212"/>
              <a:chExt cx="1164485" cy="858741"/>
            </a:xfrm>
          </p:grpSpPr>
          <p:sp>
            <p:nvSpPr>
              <p:cNvPr id="257" name="Rounded Rectangle 256">
                <a:extLst>
                  <a:ext uri="{FF2B5EF4-FFF2-40B4-BE49-F238E27FC236}">
                    <a16:creationId xmlns:a16="http://schemas.microsoft.com/office/drawing/2014/main" id="{1603770C-6277-6B41-BE32-38787F9B5D79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58" name="Group 257">
                <a:extLst>
                  <a:ext uri="{FF2B5EF4-FFF2-40B4-BE49-F238E27FC236}">
                    <a16:creationId xmlns:a16="http://schemas.microsoft.com/office/drawing/2014/main" id="{17BF3111-6767-2747-AB0E-EC27A84E441E}"/>
                  </a:ext>
                </a:extLst>
              </p:cNvPr>
              <p:cNvGrpSpPr/>
              <p:nvPr/>
            </p:nvGrpSpPr>
            <p:grpSpPr>
              <a:xfrm>
                <a:off x="5433150" y="1661329"/>
                <a:ext cx="966204" cy="751220"/>
                <a:chOff x="5997323" y="1518759"/>
                <a:chExt cx="1476986" cy="1148351"/>
              </a:xfrm>
            </p:grpSpPr>
            <p:sp>
              <p:nvSpPr>
                <p:cNvPr id="259" name="Oval 258">
                  <a:extLst>
                    <a:ext uri="{FF2B5EF4-FFF2-40B4-BE49-F238E27FC236}">
                      <a16:creationId xmlns:a16="http://schemas.microsoft.com/office/drawing/2014/main" id="{25B093ED-A908-5041-9E63-D09C66713C78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0" name="Oval 259">
                  <a:extLst>
                    <a:ext uri="{FF2B5EF4-FFF2-40B4-BE49-F238E27FC236}">
                      <a16:creationId xmlns:a16="http://schemas.microsoft.com/office/drawing/2014/main" id="{8C759677-5AF9-BB47-8868-5D8EFB8D8D5A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B773317F-4F9D-2940-8C1A-DB2A67F8B79B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2" name="Oval 261">
                  <a:extLst>
                    <a:ext uri="{FF2B5EF4-FFF2-40B4-BE49-F238E27FC236}">
                      <a16:creationId xmlns:a16="http://schemas.microsoft.com/office/drawing/2014/main" id="{F2C4F4C9-CCD8-7647-9CBA-8C23167F4D0F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3" name="Oval 262">
                  <a:extLst>
                    <a:ext uri="{FF2B5EF4-FFF2-40B4-BE49-F238E27FC236}">
                      <a16:creationId xmlns:a16="http://schemas.microsoft.com/office/drawing/2014/main" id="{A185C58E-8FB7-CC45-9E4D-CCB26A413AB2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4" name="Oval 263">
                  <a:extLst>
                    <a:ext uri="{FF2B5EF4-FFF2-40B4-BE49-F238E27FC236}">
                      <a16:creationId xmlns:a16="http://schemas.microsoft.com/office/drawing/2014/main" id="{48DFB6E9-B6AD-E44C-8772-CE522C86F2E7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5" name="Oval 264">
                  <a:extLst>
                    <a:ext uri="{FF2B5EF4-FFF2-40B4-BE49-F238E27FC236}">
                      <a16:creationId xmlns:a16="http://schemas.microsoft.com/office/drawing/2014/main" id="{20BCC644-F843-E547-8AC0-EA4C9C68FF15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6" name="Oval 265">
                  <a:extLst>
                    <a:ext uri="{FF2B5EF4-FFF2-40B4-BE49-F238E27FC236}">
                      <a16:creationId xmlns:a16="http://schemas.microsoft.com/office/drawing/2014/main" id="{99233A87-EF8B-BA4F-817C-E8FCA7A26240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7E71A5B6-669A-B94F-98C0-E7143FA92761}"/>
                </a:ext>
              </a:extLst>
            </p:cNvPr>
            <p:cNvGrpSpPr/>
            <p:nvPr/>
          </p:nvGrpSpPr>
          <p:grpSpPr>
            <a:xfrm>
              <a:off x="5689258" y="2066948"/>
              <a:ext cx="823356" cy="607176"/>
              <a:chOff x="5334009" y="1598212"/>
              <a:chExt cx="1164485" cy="858741"/>
            </a:xfrm>
          </p:grpSpPr>
          <p:sp>
            <p:nvSpPr>
              <p:cNvPr id="248" name="Rounded Rectangle 247">
                <a:extLst>
                  <a:ext uri="{FF2B5EF4-FFF2-40B4-BE49-F238E27FC236}">
                    <a16:creationId xmlns:a16="http://schemas.microsoft.com/office/drawing/2014/main" id="{0083DFBA-764E-AB4D-8134-C9F59CA7D47A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BB4858B3-7007-7946-B05E-66F478D0D68C}"/>
                  </a:ext>
                </a:extLst>
              </p:cNvPr>
              <p:cNvGrpSpPr/>
              <p:nvPr/>
            </p:nvGrpSpPr>
            <p:grpSpPr>
              <a:xfrm>
                <a:off x="5477918" y="1629278"/>
                <a:ext cx="921438" cy="783271"/>
                <a:chOff x="6065755" y="1469764"/>
                <a:chExt cx="1408554" cy="1197346"/>
              </a:xfrm>
            </p:grpSpPr>
            <p:sp>
              <p:nvSpPr>
                <p:cNvPr id="250" name="Oval 249">
                  <a:extLst>
                    <a:ext uri="{FF2B5EF4-FFF2-40B4-BE49-F238E27FC236}">
                      <a16:creationId xmlns:a16="http://schemas.microsoft.com/office/drawing/2014/main" id="{5CAD33D2-F3A2-1C4F-A9A7-172E6073B363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1" name="Oval 250">
                  <a:extLst>
                    <a:ext uri="{FF2B5EF4-FFF2-40B4-BE49-F238E27FC236}">
                      <a16:creationId xmlns:a16="http://schemas.microsoft.com/office/drawing/2014/main" id="{95FAA741-5EB9-2D41-8495-02837551DDBD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2" name="Oval 251">
                  <a:extLst>
                    <a:ext uri="{FF2B5EF4-FFF2-40B4-BE49-F238E27FC236}">
                      <a16:creationId xmlns:a16="http://schemas.microsoft.com/office/drawing/2014/main" id="{CE1C8D1D-547E-B04A-9EB8-6D83FB01C1E4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D48B2953-2133-D540-930F-E7707B517124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4" name="Oval 253">
                  <a:extLst>
                    <a:ext uri="{FF2B5EF4-FFF2-40B4-BE49-F238E27FC236}">
                      <a16:creationId xmlns:a16="http://schemas.microsoft.com/office/drawing/2014/main" id="{C8625FCA-2A67-C542-938F-2BD69AE25CDA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5" name="Oval 254">
                  <a:extLst>
                    <a:ext uri="{FF2B5EF4-FFF2-40B4-BE49-F238E27FC236}">
                      <a16:creationId xmlns:a16="http://schemas.microsoft.com/office/drawing/2014/main" id="{FFA4B0BA-BDCE-3142-A22E-5281A604C714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6" name="Oval 255">
                  <a:extLst>
                    <a:ext uri="{FF2B5EF4-FFF2-40B4-BE49-F238E27FC236}">
                      <a16:creationId xmlns:a16="http://schemas.microsoft.com/office/drawing/2014/main" id="{2E48C1D4-07B5-C64D-B133-93DCD308758A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14961390-EE41-364F-873F-A63C058B6C8F}"/>
                </a:ext>
              </a:extLst>
            </p:cNvPr>
            <p:cNvGrpSpPr/>
            <p:nvPr/>
          </p:nvGrpSpPr>
          <p:grpSpPr>
            <a:xfrm>
              <a:off x="5738802" y="2132692"/>
              <a:ext cx="823356" cy="607176"/>
              <a:chOff x="5334009" y="1598212"/>
              <a:chExt cx="1164485" cy="858741"/>
            </a:xfrm>
          </p:grpSpPr>
          <p:sp>
            <p:nvSpPr>
              <p:cNvPr id="237" name="Rounded Rectangle 236">
                <a:extLst>
                  <a:ext uri="{FF2B5EF4-FFF2-40B4-BE49-F238E27FC236}">
                    <a16:creationId xmlns:a16="http://schemas.microsoft.com/office/drawing/2014/main" id="{40C434E6-98AA-ED4D-B12B-A6ACE66A0F5F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D9BD58B7-DE19-0A4E-A51D-119A41F2F14A}"/>
                  </a:ext>
                </a:extLst>
              </p:cNvPr>
              <p:cNvGrpSpPr/>
              <p:nvPr/>
            </p:nvGrpSpPr>
            <p:grpSpPr>
              <a:xfrm>
                <a:off x="5433150" y="1629278"/>
                <a:ext cx="966204" cy="783271"/>
                <a:chOff x="5997323" y="1469764"/>
                <a:chExt cx="1476986" cy="1197346"/>
              </a:xfrm>
            </p:grpSpPr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83E54CD1-3AF5-1640-A570-782CFFAC6580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63EFF2AD-B1E5-084A-9A33-305C29ABF895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79087869-3CF9-264F-8B7D-5D8929B943AF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A13D72C9-A971-DA45-BD00-9C2D697CA8C7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264686CF-6BCF-4944-A6A3-246BD6DC6155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7731CB0B-2F2F-C341-890F-6DE0E3CD853C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A394BEE7-A767-F44F-9799-5301020A8151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6" name="Oval 245">
                  <a:extLst>
                    <a:ext uri="{FF2B5EF4-FFF2-40B4-BE49-F238E27FC236}">
                      <a16:creationId xmlns:a16="http://schemas.microsoft.com/office/drawing/2014/main" id="{FAB6D222-B014-AD4F-9903-64B06E2062FB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7" name="Oval 246">
                  <a:extLst>
                    <a:ext uri="{FF2B5EF4-FFF2-40B4-BE49-F238E27FC236}">
                      <a16:creationId xmlns:a16="http://schemas.microsoft.com/office/drawing/2014/main" id="{18D4570B-62E7-0B45-8BA6-7775BAF68340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13EFD092-2BFB-0044-B5A6-DCC9C1FB189E}"/>
              </a:ext>
            </a:extLst>
          </p:cNvPr>
          <p:cNvSpPr txBox="1"/>
          <p:nvPr/>
        </p:nvSpPr>
        <p:spPr>
          <a:xfrm>
            <a:off x="1987282" y="451083"/>
            <a:ext cx="1514426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2 </a:t>
            </a:r>
            <a:br>
              <a:rPr lang="en-GB" sz="1600" b="1" dirty="0"/>
            </a:br>
            <a:r>
              <a:rPr lang="en-GB" sz="1600" b="1" dirty="0"/>
              <a:t>Filling Strategies</a:t>
            </a:r>
            <a:endParaRPr lang="en-DE" sz="1600" dirty="0"/>
          </a:p>
        </p:txBody>
      </p:sp>
      <p:sp>
        <p:nvSpPr>
          <p:cNvPr id="65" name="Right Arrow 64">
            <a:extLst>
              <a:ext uri="{FF2B5EF4-FFF2-40B4-BE49-F238E27FC236}">
                <a16:creationId xmlns:a16="http://schemas.microsoft.com/office/drawing/2014/main" id="{645BCD35-DA87-8A17-3154-C215AAF8A470}"/>
              </a:ext>
            </a:extLst>
          </p:cNvPr>
          <p:cNvSpPr/>
          <p:nvPr/>
        </p:nvSpPr>
        <p:spPr>
          <a:xfrm>
            <a:off x="3566265" y="151409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66" name="Right Arrow 65">
            <a:extLst>
              <a:ext uri="{FF2B5EF4-FFF2-40B4-BE49-F238E27FC236}">
                <a16:creationId xmlns:a16="http://schemas.microsoft.com/office/drawing/2014/main" id="{E2B51CD1-15C5-EF5E-DB71-4995714BB2A7}"/>
              </a:ext>
            </a:extLst>
          </p:cNvPr>
          <p:cNvSpPr/>
          <p:nvPr/>
        </p:nvSpPr>
        <p:spPr>
          <a:xfrm>
            <a:off x="5295938" y="151409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A4FACB5-2045-F9C7-8562-F6080C7EFC6A}"/>
              </a:ext>
            </a:extLst>
          </p:cNvPr>
          <p:cNvSpPr/>
          <p:nvPr/>
        </p:nvSpPr>
        <p:spPr>
          <a:xfrm>
            <a:off x="6847173" y="151409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63606F-56BA-E10A-08E2-7B0AC353FB3C}"/>
              </a:ext>
            </a:extLst>
          </p:cNvPr>
          <p:cNvSpPr txBox="1"/>
          <p:nvPr/>
        </p:nvSpPr>
        <p:spPr>
          <a:xfrm>
            <a:off x="4082564" y="1685415"/>
            <a:ext cx="2183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793498-8999-A810-7683-75783DADDB3C}"/>
              </a:ext>
            </a:extLst>
          </p:cNvPr>
          <p:cNvSpPr txBox="1"/>
          <p:nvPr/>
        </p:nvSpPr>
        <p:spPr>
          <a:xfrm>
            <a:off x="4322037" y="1574835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D24BC6-DF2A-9A78-549A-04E4DF6255A8}"/>
              </a:ext>
            </a:extLst>
          </p:cNvPr>
          <p:cNvSpPr txBox="1"/>
          <p:nvPr/>
        </p:nvSpPr>
        <p:spPr>
          <a:xfrm>
            <a:off x="4322037" y="1820851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AE2B7C9-A546-F19A-F7E8-747683072732}"/>
              </a:ext>
            </a:extLst>
          </p:cNvPr>
          <p:cNvSpPr txBox="1"/>
          <p:nvPr/>
        </p:nvSpPr>
        <p:spPr>
          <a:xfrm>
            <a:off x="4991112" y="1703669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181F07-E187-11B3-58CF-CF5BE1773861}"/>
              </a:ext>
            </a:extLst>
          </p:cNvPr>
          <p:cNvSpPr txBox="1"/>
          <p:nvPr/>
        </p:nvSpPr>
        <p:spPr>
          <a:xfrm>
            <a:off x="4991112" y="1820267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EDAC0E-78E3-DA98-407B-BFC4B3197B94}"/>
              </a:ext>
            </a:extLst>
          </p:cNvPr>
          <p:cNvSpPr txBox="1"/>
          <p:nvPr/>
        </p:nvSpPr>
        <p:spPr>
          <a:xfrm>
            <a:off x="4991112" y="1944296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5193A1E-50D7-75E4-CA37-73D1D6587014}"/>
              </a:ext>
            </a:extLst>
          </p:cNvPr>
          <p:cNvSpPr txBox="1"/>
          <p:nvPr/>
        </p:nvSpPr>
        <p:spPr>
          <a:xfrm>
            <a:off x="4767912" y="1457947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EFE3CCD-C7D4-8C23-D71B-4E438A84F0AE}"/>
              </a:ext>
            </a:extLst>
          </p:cNvPr>
          <p:cNvGrpSpPr/>
          <p:nvPr/>
        </p:nvGrpSpPr>
        <p:grpSpPr>
          <a:xfrm>
            <a:off x="7304723" y="1294138"/>
            <a:ext cx="1150704" cy="728659"/>
            <a:chOff x="6966951" y="2226923"/>
            <a:chExt cx="1150704" cy="728659"/>
          </a:xfrm>
        </p:grpSpPr>
        <p:sp>
          <p:nvSpPr>
            <p:cNvPr id="30" name="Left-up Arrow 29">
              <a:extLst>
                <a:ext uri="{FF2B5EF4-FFF2-40B4-BE49-F238E27FC236}">
                  <a16:creationId xmlns:a16="http://schemas.microsoft.com/office/drawing/2014/main" id="{3DA76790-72A1-DE83-03B1-A50458C8BEE6}"/>
                </a:ext>
              </a:extLst>
            </p:cNvPr>
            <p:cNvSpPr/>
            <p:nvPr/>
          </p:nvSpPr>
          <p:spPr>
            <a:xfrm flipH="1">
              <a:off x="6966951" y="2226923"/>
              <a:ext cx="1150704" cy="728659"/>
            </a:xfrm>
            <a:prstGeom prst="leftUpArrow">
              <a:avLst>
                <a:gd name="adj1" fmla="val 0"/>
                <a:gd name="adj2" fmla="val 2008"/>
                <a:gd name="adj3" fmla="val 3724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949F1DC-26D8-1785-D911-636F5C1B2D3B}"/>
                </a:ext>
              </a:extLst>
            </p:cNvPr>
            <p:cNvSpPr/>
            <p:nvPr/>
          </p:nvSpPr>
          <p:spPr>
            <a:xfrm>
              <a:off x="7025378" y="2308997"/>
              <a:ext cx="953146" cy="550189"/>
            </a:xfrm>
            <a:custGeom>
              <a:avLst/>
              <a:gdLst>
                <a:gd name="connsiteX0" fmla="*/ 0 w 953146"/>
                <a:gd name="connsiteY0" fmla="*/ 550189 h 550189"/>
                <a:gd name="connsiteX1" fmla="*/ 449451 w 953146"/>
                <a:gd name="connsiteY1" fmla="*/ 464949 h 550189"/>
                <a:gd name="connsiteX2" fmla="*/ 759417 w 953146"/>
                <a:gd name="connsiteY2" fmla="*/ 278969 h 550189"/>
                <a:gd name="connsiteX3" fmla="*/ 953146 w 953146"/>
                <a:gd name="connsiteY3" fmla="*/ 0 h 55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3146" h="550189">
                  <a:moveTo>
                    <a:pt x="0" y="550189"/>
                  </a:moveTo>
                  <a:lnTo>
                    <a:pt x="449451" y="464949"/>
                  </a:lnTo>
                  <a:lnTo>
                    <a:pt x="759417" y="278969"/>
                  </a:lnTo>
                  <a:lnTo>
                    <a:pt x="953146" y="0"/>
                  </a:lnTo>
                </a:path>
              </a:pathLst>
            </a:custGeom>
            <a:no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8F897069-25F1-E661-9C92-5791C9B9A6BD}"/>
                </a:ext>
              </a:extLst>
            </p:cNvPr>
            <p:cNvSpPr/>
            <p:nvPr/>
          </p:nvSpPr>
          <p:spPr>
            <a:xfrm>
              <a:off x="7056375" y="2649959"/>
              <a:ext cx="945396" cy="201478"/>
            </a:xfrm>
            <a:custGeom>
              <a:avLst/>
              <a:gdLst>
                <a:gd name="connsiteX0" fmla="*/ 0 w 945396"/>
                <a:gd name="connsiteY0" fmla="*/ 201478 h 201478"/>
                <a:gd name="connsiteX1" fmla="*/ 495945 w 945396"/>
                <a:gd name="connsiteY1" fmla="*/ 178231 h 201478"/>
                <a:gd name="connsiteX2" fmla="*/ 790413 w 945396"/>
                <a:gd name="connsiteY2" fmla="*/ 69743 h 201478"/>
                <a:gd name="connsiteX3" fmla="*/ 945396 w 945396"/>
                <a:gd name="connsiteY3" fmla="*/ 0 h 201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5396" h="201478">
                  <a:moveTo>
                    <a:pt x="0" y="201478"/>
                  </a:moveTo>
                  <a:lnTo>
                    <a:pt x="495945" y="178231"/>
                  </a:lnTo>
                  <a:lnTo>
                    <a:pt x="790413" y="69743"/>
                  </a:lnTo>
                  <a:lnTo>
                    <a:pt x="945396" y="0"/>
                  </a:lnTo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3D257333-E9BD-5FE8-C03B-F76B8F4C860C}"/>
                </a:ext>
              </a:extLst>
            </p:cNvPr>
            <p:cNvSpPr/>
            <p:nvPr/>
          </p:nvSpPr>
          <p:spPr>
            <a:xfrm>
              <a:off x="7071873" y="2820441"/>
              <a:ext cx="937647" cy="30996"/>
            </a:xfrm>
            <a:custGeom>
              <a:avLst/>
              <a:gdLst>
                <a:gd name="connsiteX0" fmla="*/ 0 w 937647"/>
                <a:gd name="connsiteY0" fmla="*/ 30996 h 30996"/>
                <a:gd name="connsiteX1" fmla="*/ 751668 w 937647"/>
                <a:gd name="connsiteY1" fmla="*/ 23247 h 30996"/>
                <a:gd name="connsiteX2" fmla="*/ 937647 w 937647"/>
                <a:gd name="connsiteY2" fmla="*/ 0 h 3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647" h="30996">
                  <a:moveTo>
                    <a:pt x="0" y="30996"/>
                  </a:moveTo>
                  <a:lnTo>
                    <a:pt x="751668" y="23247"/>
                  </a:lnTo>
                  <a:lnTo>
                    <a:pt x="937647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aphicFrame>
        <p:nvGraphicFramePr>
          <p:cNvPr id="37" name="Table 36">
            <a:extLst>
              <a:ext uri="{FF2B5EF4-FFF2-40B4-BE49-F238E27FC236}">
                <a16:creationId xmlns:a16="http://schemas.microsoft.com/office/drawing/2014/main" id="{4E438693-AB61-D3C9-69CB-CBB6F3F2BE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382101"/>
              </p:ext>
            </p:extLst>
          </p:nvPr>
        </p:nvGraphicFramePr>
        <p:xfrm>
          <a:off x="397157" y="127746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09" name="Right Arrow 108">
            <a:extLst>
              <a:ext uri="{FF2B5EF4-FFF2-40B4-BE49-F238E27FC236}">
                <a16:creationId xmlns:a16="http://schemas.microsoft.com/office/drawing/2014/main" id="{6DC50E31-156F-843E-5F74-320B15CA2EBA}"/>
              </a:ext>
            </a:extLst>
          </p:cNvPr>
          <p:cNvSpPr/>
          <p:nvPr/>
        </p:nvSpPr>
        <p:spPr>
          <a:xfrm>
            <a:off x="1697447" y="151409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112" name="Table 111">
            <a:extLst>
              <a:ext uri="{FF2B5EF4-FFF2-40B4-BE49-F238E27FC236}">
                <a16:creationId xmlns:a16="http://schemas.microsoft.com/office/drawing/2014/main" id="{03080548-1E43-CF5B-6462-9B8D03BAA1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085378"/>
              </p:ext>
            </p:extLst>
          </p:nvPr>
        </p:nvGraphicFramePr>
        <p:xfrm>
          <a:off x="3124039" y="1193835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13" name="Table 112">
            <a:extLst>
              <a:ext uri="{FF2B5EF4-FFF2-40B4-BE49-F238E27FC236}">
                <a16:creationId xmlns:a16="http://schemas.microsoft.com/office/drawing/2014/main" id="{FCDEF12B-9134-C9CC-0256-0466718966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446162"/>
              </p:ext>
            </p:extLst>
          </p:nvPr>
        </p:nvGraphicFramePr>
        <p:xfrm>
          <a:off x="3166198" y="1241621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14" name="Table 113">
            <a:extLst>
              <a:ext uri="{FF2B5EF4-FFF2-40B4-BE49-F238E27FC236}">
                <a16:creationId xmlns:a16="http://schemas.microsoft.com/office/drawing/2014/main" id="{73FE87CD-EB6F-811A-9E98-A7955E69FB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308368"/>
              </p:ext>
            </p:extLst>
          </p:nvPr>
        </p:nvGraphicFramePr>
        <p:xfrm>
          <a:off x="3208358" y="1289407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15" name="Down Arrow 114">
            <a:extLst>
              <a:ext uri="{FF2B5EF4-FFF2-40B4-BE49-F238E27FC236}">
                <a16:creationId xmlns:a16="http://schemas.microsoft.com/office/drawing/2014/main" id="{48E85F71-1C47-E1E5-BB47-557FD148EF06}"/>
              </a:ext>
            </a:extLst>
          </p:cNvPr>
          <p:cNvSpPr/>
          <p:nvPr/>
        </p:nvSpPr>
        <p:spPr>
          <a:xfrm rot="16200000">
            <a:off x="2772321" y="1454107"/>
            <a:ext cx="328963" cy="22041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74EE9825-97FE-BD2E-88CF-BFA987FC9BE6}"/>
              </a:ext>
            </a:extLst>
          </p:cNvPr>
          <p:cNvGrpSpPr/>
          <p:nvPr/>
        </p:nvGrpSpPr>
        <p:grpSpPr>
          <a:xfrm>
            <a:off x="2100762" y="1259634"/>
            <a:ext cx="625200" cy="414607"/>
            <a:chOff x="2849843" y="5032296"/>
            <a:chExt cx="625200" cy="414607"/>
          </a:xfrm>
        </p:grpSpPr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4FD26B3-42C5-29DC-2529-CBA671A67A52}"/>
                </a:ext>
              </a:extLst>
            </p:cNvPr>
            <p:cNvCxnSpPr>
              <a:cxnSpLocks/>
              <a:stCxn id="267" idx="7"/>
              <a:endCxn id="229" idx="3"/>
            </p:cNvCxnSpPr>
            <p:nvPr/>
          </p:nvCxnSpPr>
          <p:spPr>
            <a:xfrm flipV="1">
              <a:off x="2880571" y="5063024"/>
              <a:ext cx="112451" cy="81252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BBBB165-431B-BF30-8362-F1A4DBD5B294}"/>
                </a:ext>
              </a:extLst>
            </p:cNvPr>
            <p:cNvCxnSpPr>
              <a:cxnSpLocks/>
              <a:stCxn id="230" idx="7"/>
              <a:endCxn id="223" idx="3"/>
            </p:cNvCxnSpPr>
            <p:nvPr/>
          </p:nvCxnSpPr>
          <p:spPr>
            <a:xfrm flipV="1">
              <a:off x="3031002" y="5157676"/>
              <a:ext cx="117387" cy="6919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0CB5CBA6-53D8-ACD6-A4D2-00BED645A9EF}"/>
                </a:ext>
              </a:extLst>
            </p:cNvPr>
            <p:cNvCxnSpPr>
              <a:cxnSpLocks/>
              <a:stCxn id="215" idx="3"/>
              <a:endCxn id="223" idx="6"/>
            </p:cNvCxnSpPr>
            <p:nvPr/>
          </p:nvCxnSpPr>
          <p:spPr>
            <a:xfrm flipH="1">
              <a:off x="3179117" y="5063024"/>
              <a:ext cx="114767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2C5FC092-9676-3BD2-8332-13241E1E1B03}"/>
                </a:ext>
              </a:extLst>
            </p:cNvPr>
            <p:cNvGrpSpPr/>
            <p:nvPr/>
          </p:nvGrpSpPr>
          <p:grpSpPr>
            <a:xfrm>
              <a:off x="2849843" y="5139004"/>
              <a:ext cx="36000" cy="213430"/>
              <a:chOff x="2849843" y="5139004"/>
              <a:chExt cx="36000" cy="213430"/>
            </a:xfrm>
          </p:grpSpPr>
          <p:sp>
            <p:nvSpPr>
              <p:cNvPr id="267" name="Oval 266">
                <a:extLst>
                  <a:ext uri="{FF2B5EF4-FFF2-40B4-BE49-F238E27FC236}">
                    <a16:creationId xmlns:a16="http://schemas.microsoft.com/office/drawing/2014/main" id="{C0C774D9-5EB8-5AA8-168E-543D51B9D2B0}"/>
                  </a:ext>
                </a:extLst>
              </p:cNvPr>
              <p:cNvSpPr/>
              <p:nvPr/>
            </p:nvSpPr>
            <p:spPr>
              <a:xfrm>
                <a:off x="2849843" y="513900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68" name="Oval 267">
                <a:extLst>
                  <a:ext uri="{FF2B5EF4-FFF2-40B4-BE49-F238E27FC236}">
                    <a16:creationId xmlns:a16="http://schemas.microsoft.com/office/drawing/2014/main" id="{0C8FD3A5-0DE5-C17E-2DC4-12CFB7DC4F90}"/>
                  </a:ext>
                </a:extLst>
              </p:cNvPr>
              <p:cNvSpPr/>
              <p:nvPr/>
            </p:nvSpPr>
            <p:spPr>
              <a:xfrm>
                <a:off x="2849843" y="5227719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EADC8996-3230-8D25-BEA1-7E0527A55A7A}"/>
                  </a:ext>
                </a:extLst>
              </p:cNvPr>
              <p:cNvSpPr/>
              <p:nvPr/>
            </p:nvSpPr>
            <p:spPr>
              <a:xfrm>
                <a:off x="2849843" y="531643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B271A530-82D3-EDC4-E1B3-EB1F81DDC6CB}"/>
                </a:ext>
              </a:extLst>
            </p:cNvPr>
            <p:cNvGrpSpPr/>
            <p:nvPr/>
          </p:nvGrpSpPr>
          <p:grpSpPr>
            <a:xfrm>
              <a:off x="2987750" y="5032296"/>
              <a:ext cx="48524" cy="414607"/>
              <a:chOff x="2993225" y="5032296"/>
              <a:chExt cx="48524" cy="414607"/>
            </a:xfrm>
          </p:grpSpPr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F7E3D086-3321-0C87-62F0-C0344B2723C9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EEB89BAB-C142-D484-ADFA-532B0F9818CB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31D83109-3B7D-ABC0-0F6E-C6CB7C05EA48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EF59CE3B-13DB-BF2A-B57D-7256DD2C268A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33" name="Oval 232">
                <a:extLst>
                  <a:ext uri="{FF2B5EF4-FFF2-40B4-BE49-F238E27FC236}">
                    <a16:creationId xmlns:a16="http://schemas.microsoft.com/office/drawing/2014/main" id="{1B2CB88D-7DBA-F75A-D266-B19B4342772C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3DD14DC6-5A86-BC2C-583E-24C5AED14980}"/>
                </a:ext>
              </a:extLst>
            </p:cNvPr>
            <p:cNvGrpSpPr/>
            <p:nvPr/>
          </p:nvGrpSpPr>
          <p:grpSpPr>
            <a:xfrm>
              <a:off x="3138181" y="5032296"/>
              <a:ext cx="48524" cy="414607"/>
              <a:chOff x="2993225" y="5032296"/>
              <a:chExt cx="48524" cy="414607"/>
            </a:xfrm>
          </p:grpSpPr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1920CE6A-A881-D07E-F537-0B52A5B84B91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9C3D9AFD-8AE5-C071-8E7C-54D9C8B2E2A1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47E84777-C57E-BABC-C4ED-74C47121B568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7E250C5A-9789-6135-AE4B-15F29866520B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5117A12B-B5A5-5309-589C-EBB1F045BAEB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A4C995F4-0FD9-D0BF-A0F7-6510C009C2A0}"/>
                </a:ext>
              </a:extLst>
            </p:cNvPr>
            <p:cNvGrpSpPr/>
            <p:nvPr/>
          </p:nvGrpSpPr>
          <p:grpSpPr>
            <a:xfrm>
              <a:off x="3288612" y="5032296"/>
              <a:ext cx="48524" cy="414607"/>
              <a:chOff x="2993225" y="5032296"/>
              <a:chExt cx="48524" cy="414607"/>
            </a:xfrm>
          </p:grpSpPr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5DC3FF63-C09A-5068-B7DE-C3207BFD0880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9FE289C9-D610-A7D1-ECC8-76AB2DDB6A3E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E3F7EA1F-C452-47B7-4EF5-E7E675BAD425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C35E18C3-CF31-BAAF-2EB3-437ECD3ACB6B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15C395E4-230B-26BC-E32B-A274829E7822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63CE6D3D-FE55-5D7C-3599-3E7A3608EC97}"/>
                </a:ext>
              </a:extLst>
            </p:cNvPr>
            <p:cNvGrpSpPr/>
            <p:nvPr/>
          </p:nvGrpSpPr>
          <p:grpSpPr>
            <a:xfrm>
              <a:off x="3439043" y="5139004"/>
              <a:ext cx="36000" cy="213430"/>
              <a:chOff x="2849843" y="5139004"/>
              <a:chExt cx="36000" cy="213430"/>
            </a:xfrm>
          </p:grpSpPr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7D031142-C2B4-F809-D370-6575FDF7858D}"/>
                  </a:ext>
                </a:extLst>
              </p:cNvPr>
              <p:cNvSpPr/>
              <p:nvPr/>
            </p:nvSpPr>
            <p:spPr>
              <a:xfrm>
                <a:off x="2849843" y="513900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02E9DE31-AEF8-071D-594A-796EB377929A}"/>
                  </a:ext>
                </a:extLst>
              </p:cNvPr>
              <p:cNvSpPr/>
              <p:nvPr/>
            </p:nvSpPr>
            <p:spPr>
              <a:xfrm>
                <a:off x="2849843" y="5227719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A86EFEAF-DE1F-5105-9A52-820EBEAC405E}"/>
                  </a:ext>
                </a:extLst>
              </p:cNvPr>
              <p:cNvSpPr/>
              <p:nvPr/>
            </p:nvSpPr>
            <p:spPr>
              <a:xfrm>
                <a:off x="2849843" y="531643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7A1026E-EF91-92D4-B78E-8CC12C6E0072}"/>
                </a:ext>
              </a:extLst>
            </p:cNvPr>
            <p:cNvCxnSpPr>
              <a:cxnSpLocks/>
              <a:stCxn id="268" idx="6"/>
              <a:endCxn id="230" idx="2"/>
            </p:cNvCxnSpPr>
            <p:nvPr/>
          </p:nvCxnSpPr>
          <p:spPr>
            <a:xfrm flipV="1">
              <a:off x="2885843" y="5239600"/>
              <a:ext cx="114431" cy="6119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FEADAA2C-D57D-8EDA-F4FA-375A9F876207}"/>
                </a:ext>
              </a:extLst>
            </p:cNvPr>
            <p:cNvCxnSpPr>
              <a:cxnSpLocks/>
              <a:stCxn id="267" idx="6"/>
              <a:endCxn id="232" idx="2"/>
            </p:cNvCxnSpPr>
            <p:nvPr/>
          </p:nvCxnSpPr>
          <p:spPr>
            <a:xfrm flipV="1">
              <a:off x="2885843" y="5144948"/>
              <a:ext cx="106843" cy="1205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09E3505-DD6A-16DC-F2B2-0186DAC15FED}"/>
                </a:ext>
              </a:extLst>
            </p:cNvPr>
            <p:cNvCxnSpPr>
              <a:cxnSpLocks/>
              <a:stCxn id="267" idx="4"/>
              <a:endCxn id="231" idx="1"/>
            </p:cNvCxnSpPr>
            <p:nvPr/>
          </p:nvCxnSpPr>
          <p:spPr>
            <a:xfrm>
              <a:off x="2867843" y="5175004"/>
              <a:ext cx="137703" cy="14652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F0CD8588-9E91-2C00-A9D3-8F287A9632A9}"/>
                </a:ext>
              </a:extLst>
            </p:cNvPr>
            <p:cNvCxnSpPr>
              <a:cxnSpLocks/>
              <a:stCxn id="268" idx="5"/>
              <a:endCxn id="233" idx="1"/>
            </p:cNvCxnSpPr>
            <p:nvPr/>
          </p:nvCxnSpPr>
          <p:spPr>
            <a:xfrm>
              <a:off x="2880571" y="5258447"/>
              <a:ext cx="124975" cy="15772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9BFA3B70-889D-A85C-216A-E2347E88BA2F}"/>
                </a:ext>
              </a:extLst>
            </p:cNvPr>
            <p:cNvCxnSpPr>
              <a:cxnSpLocks/>
              <a:stCxn id="220" idx="6"/>
              <a:endCxn id="218" idx="1"/>
            </p:cNvCxnSpPr>
            <p:nvPr/>
          </p:nvCxnSpPr>
          <p:spPr>
            <a:xfrm>
              <a:off x="3174181" y="5050296"/>
              <a:ext cx="124639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F9E0FCDD-5ED0-8FD2-D4D5-C6B232AA8105}"/>
                </a:ext>
              </a:extLst>
            </p:cNvPr>
            <p:cNvCxnSpPr>
              <a:cxnSpLocks/>
              <a:stCxn id="269" idx="5"/>
              <a:endCxn id="233" idx="2"/>
            </p:cNvCxnSpPr>
            <p:nvPr/>
          </p:nvCxnSpPr>
          <p:spPr>
            <a:xfrm>
              <a:off x="2880571" y="5347162"/>
              <a:ext cx="119703" cy="81741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70AEB10-0AA2-5A76-85C5-799EC266E759}"/>
                </a:ext>
              </a:extLst>
            </p:cNvPr>
            <p:cNvCxnSpPr>
              <a:cxnSpLocks/>
              <a:stCxn id="232" idx="6"/>
              <a:endCxn id="223" idx="2"/>
            </p:cNvCxnSpPr>
            <p:nvPr/>
          </p:nvCxnSpPr>
          <p:spPr>
            <a:xfrm>
              <a:off x="3028686" y="5144948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7774386C-C5DF-0AC3-38F5-E19EB8800488}"/>
                </a:ext>
              </a:extLst>
            </p:cNvPr>
            <p:cNvCxnSpPr>
              <a:cxnSpLocks/>
              <a:stCxn id="229" idx="6"/>
              <a:endCxn id="220" idx="2"/>
            </p:cNvCxnSpPr>
            <p:nvPr/>
          </p:nvCxnSpPr>
          <p:spPr>
            <a:xfrm>
              <a:off x="3023750" y="5050296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2EFBBC98-56AE-E985-6B02-6753D996FE05}"/>
                </a:ext>
              </a:extLst>
            </p:cNvPr>
            <p:cNvCxnSpPr>
              <a:cxnSpLocks/>
              <a:stCxn id="229" idx="5"/>
              <a:endCxn id="221" idx="1"/>
            </p:cNvCxnSpPr>
            <p:nvPr/>
          </p:nvCxnSpPr>
          <p:spPr>
            <a:xfrm>
              <a:off x="3018478" y="5063024"/>
              <a:ext cx="137499" cy="16384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F2896A1-7ED0-8223-C1CB-681737DF8721}"/>
                </a:ext>
              </a:extLst>
            </p:cNvPr>
            <p:cNvCxnSpPr>
              <a:cxnSpLocks/>
              <a:stCxn id="230" idx="5"/>
              <a:endCxn id="228" idx="1"/>
            </p:cNvCxnSpPr>
            <p:nvPr/>
          </p:nvCxnSpPr>
          <p:spPr>
            <a:xfrm>
              <a:off x="3031002" y="5252328"/>
              <a:ext cx="124975" cy="163847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F96DF94-D4C3-7E78-AF97-44073ADAD49B}"/>
                </a:ext>
              </a:extLst>
            </p:cNvPr>
            <p:cNvCxnSpPr>
              <a:cxnSpLocks/>
              <a:stCxn id="233" idx="6"/>
              <a:endCxn id="222" idx="3"/>
            </p:cNvCxnSpPr>
            <p:nvPr/>
          </p:nvCxnSpPr>
          <p:spPr>
            <a:xfrm flipV="1">
              <a:off x="3036274" y="5346980"/>
              <a:ext cx="119703" cy="81923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FF8454F-1231-46A9-F18C-0BDFAC3486A6}"/>
                </a:ext>
              </a:extLst>
            </p:cNvPr>
            <p:cNvCxnSpPr>
              <a:cxnSpLocks/>
              <a:stCxn id="231" idx="6"/>
              <a:endCxn id="221" idx="3"/>
            </p:cNvCxnSpPr>
            <p:nvPr/>
          </p:nvCxnSpPr>
          <p:spPr>
            <a:xfrm flipV="1">
              <a:off x="3036274" y="5252328"/>
              <a:ext cx="119703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960D4A99-D93C-DB49-47F9-43F4699F86FA}"/>
                </a:ext>
              </a:extLst>
            </p:cNvPr>
            <p:cNvCxnSpPr>
              <a:cxnSpLocks/>
              <a:stCxn id="221" idx="6"/>
              <a:endCxn id="216" idx="2"/>
            </p:cNvCxnSpPr>
            <p:nvPr/>
          </p:nvCxnSpPr>
          <p:spPr>
            <a:xfrm>
              <a:off x="3186705" y="5239600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E78A356-4709-94B3-158F-72E4397C1CDA}"/>
                </a:ext>
              </a:extLst>
            </p:cNvPr>
            <p:cNvCxnSpPr>
              <a:cxnSpLocks/>
              <a:stCxn id="228" idx="6"/>
              <a:endCxn id="219" idx="2"/>
            </p:cNvCxnSpPr>
            <p:nvPr/>
          </p:nvCxnSpPr>
          <p:spPr>
            <a:xfrm>
              <a:off x="3186705" y="5428903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4DEAB931-8322-DC9C-D684-A8D88C4A4F20}"/>
                </a:ext>
              </a:extLst>
            </p:cNvPr>
            <p:cNvCxnSpPr>
              <a:cxnSpLocks/>
              <a:stCxn id="222" idx="7"/>
              <a:endCxn id="218" idx="3"/>
            </p:cNvCxnSpPr>
            <p:nvPr/>
          </p:nvCxnSpPr>
          <p:spPr>
            <a:xfrm flipV="1">
              <a:off x="3181433" y="5157676"/>
              <a:ext cx="117387" cy="16384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CB6640B5-E352-D203-13D8-F2621B6AA410}"/>
                </a:ext>
              </a:extLst>
            </p:cNvPr>
            <p:cNvCxnSpPr>
              <a:cxnSpLocks/>
              <a:stCxn id="222" idx="5"/>
              <a:endCxn id="219" idx="1"/>
            </p:cNvCxnSpPr>
            <p:nvPr/>
          </p:nvCxnSpPr>
          <p:spPr>
            <a:xfrm>
              <a:off x="3181433" y="5346980"/>
              <a:ext cx="124975" cy="691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E3A88928-7876-3E47-F9AB-C6A85AC5AC07}"/>
                </a:ext>
              </a:extLst>
            </p:cNvPr>
            <p:cNvCxnSpPr>
              <a:cxnSpLocks/>
              <a:stCxn id="228" idx="7"/>
              <a:endCxn id="217" idx="3"/>
            </p:cNvCxnSpPr>
            <p:nvPr/>
          </p:nvCxnSpPr>
          <p:spPr>
            <a:xfrm flipV="1">
              <a:off x="3181433" y="5346980"/>
              <a:ext cx="124975" cy="691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4969B1B-2326-0360-D677-8ABEC0C2B137}"/>
                </a:ext>
              </a:extLst>
            </p:cNvPr>
            <p:cNvCxnSpPr>
              <a:cxnSpLocks/>
              <a:stCxn id="216" idx="6"/>
              <a:endCxn id="212" idx="3"/>
            </p:cNvCxnSpPr>
            <p:nvPr/>
          </p:nvCxnSpPr>
          <p:spPr>
            <a:xfrm flipV="1">
              <a:off x="3337136" y="5169732"/>
              <a:ext cx="107179" cy="6986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87C71092-27D2-3BCE-B9E4-552DC5952520}"/>
                </a:ext>
              </a:extLst>
            </p:cNvPr>
            <p:cNvCxnSpPr>
              <a:cxnSpLocks/>
              <a:stCxn id="218" idx="6"/>
              <a:endCxn id="212" idx="2"/>
            </p:cNvCxnSpPr>
            <p:nvPr/>
          </p:nvCxnSpPr>
          <p:spPr>
            <a:xfrm>
              <a:off x="3329548" y="5144948"/>
              <a:ext cx="109495" cy="1205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244927B-094B-F74F-C814-A8C7A63811F3}"/>
                </a:ext>
              </a:extLst>
            </p:cNvPr>
            <p:cNvCxnSpPr>
              <a:cxnSpLocks/>
              <a:stCxn id="215" idx="5"/>
              <a:endCxn id="213" idx="0"/>
            </p:cNvCxnSpPr>
            <p:nvPr/>
          </p:nvCxnSpPr>
          <p:spPr>
            <a:xfrm>
              <a:off x="3319340" y="5063024"/>
              <a:ext cx="137703" cy="1646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2840C738-CDB7-8351-FB8C-CC0F6C159187}"/>
                </a:ext>
              </a:extLst>
            </p:cNvPr>
            <p:cNvCxnSpPr>
              <a:cxnSpLocks/>
              <a:stCxn id="219" idx="7"/>
              <a:endCxn id="214" idx="3"/>
            </p:cNvCxnSpPr>
            <p:nvPr/>
          </p:nvCxnSpPr>
          <p:spPr>
            <a:xfrm flipV="1">
              <a:off x="3331864" y="5347162"/>
              <a:ext cx="112451" cy="69013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0C829E3-1010-58C4-2638-906D2BDEA43D}"/>
                </a:ext>
              </a:extLst>
            </p:cNvPr>
            <p:cNvCxnSpPr>
              <a:cxnSpLocks/>
              <a:stCxn id="217" idx="7"/>
              <a:endCxn id="213" idx="3"/>
            </p:cNvCxnSpPr>
            <p:nvPr/>
          </p:nvCxnSpPr>
          <p:spPr>
            <a:xfrm flipV="1">
              <a:off x="3331864" y="5258447"/>
              <a:ext cx="112451" cy="63077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CE565A3-54FB-6BB6-4C0A-356D9E464C5C}"/>
                </a:ext>
              </a:extLst>
            </p:cNvPr>
            <p:cNvCxnSpPr>
              <a:cxnSpLocks/>
              <a:stCxn id="216" idx="6"/>
              <a:endCxn id="214" idx="1"/>
            </p:cNvCxnSpPr>
            <p:nvPr/>
          </p:nvCxnSpPr>
          <p:spPr>
            <a:xfrm>
              <a:off x="3337136" y="5239600"/>
              <a:ext cx="107179" cy="8210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0" name="Graphic 269" descr="Arrow circle with solid fill">
            <a:extLst>
              <a:ext uri="{FF2B5EF4-FFF2-40B4-BE49-F238E27FC236}">
                <a16:creationId xmlns:a16="http://schemas.microsoft.com/office/drawing/2014/main" id="{EE8DA933-89DA-3CF1-C078-0A58549FD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68636" y="1635375"/>
            <a:ext cx="328964" cy="328964"/>
          </a:xfrm>
          <a:prstGeom prst="rect">
            <a:avLst/>
          </a:prstGeom>
        </p:spPr>
      </p:pic>
      <p:sp>
        <p:nvSpPr>
          <p:cNvPr id="271" name="TextBox 270">
            <a:extLst>
              <a:ext uri="{FF2B5EF4-FFF2-40B4-BE49-F238E27FC236}">
                <a16:creationId xmlns:a16="http://schemas.microsoft.com/office/drawing/2014/main" id="{194A4371-EDDB-7FE2-606E-538930A0A807}"/>
              </a:ext>
            </a:extLst>
          </p:cNvPr>
          <p:cNvSpPr txBox="1"/>
          <p:nvPr/>
        </p:nvSpPr>
        <p:spPr>
          <a:xfrm>
            <a:off x="2185475" y="1738643"/>
            <a:ext cx="843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dirty="0"/>
              <a:t>C</a:t>
            </a:r>
            <a:r>
              <a:rPr lang="en-DE" sz="1000" dirty="0"/>
              <a:t>ustom </a:t>
            </a:r>
          </a:p>
          <a:p>
            <a:pPr algn="r"/>
            <a:r>
              <a:rPr lang="en-DE" sz="1000" dirty="0"/>
              <a:t>loss function</a:t>
            </a:r>
          </a:p>
        </p:txBody>
      </p:sp>
      <p:graphicFrame>
        <p:nvGraphicFramePr>
          <p:cNvPr id="272" name="Table 271">
            <a:extLst>
              <a:ext uri="{FF2B5EF4-FFF2-40B4-BE49-F238E27FC236}">
                <a16:creationId xmlns:a16="http://schemas.microsoft.com/office/drawing/2014/main" id="{397C1406-ECCB-0D73-73E1-859DBEB85C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145130"/>
              </p:ext>
            </p:extLst>
          </p:nvPr>
        </p:nvGraphicFramePr>
        <p:xfrm>
          <a:off x="401974" y="377098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73" name="Right Arrow 272">
            <a:extLst>
              <a:ext uri="{FF2B5EF4-FFF2-40B4-BE49-F238E27FC236}">
                <a16:creationId xmlns:a16="http://schemas.microsoft.com/office/drawing/2014/main" id="{F75B80F6-B49C-0CCA-654E-C9F9E265E707}"/>
              </a:ext>
            </a:extLst>
          </p:cNvPr>
          <p:cNvSpPr/>
          <p:nvPr/>
        </p:nvSpPr>
        <p:spPr>
          <a:xfrm>
            <a:off x="1835696" y="4007618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B3343FB4-9C85-0A54-A6AE-27347069A4AC}"/>
              </a:ext>
            </a:extLst>
          </p:cNvPr>
          <p:cNvSpPr txBox="1"/>
          <p:nvPr/>
        </p:nvSpPr>
        <p:spPr>
          <a:xfrm>
            <a:off x="570511" y="3463211"/>
            <a:ext cx="8771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dataset 1</a:t>
            </a:r>
            <a:endParaRPr lang="en-DE" sz="1400" dirty="0"/>
          </a:p>
        </p:txBody>
      </p:sp>
      <p:graphicFrame>
        <p:nvGraphicFramePr>
          <p:cNvPr id="275" name="Table 274">
            <a:extLst>
              <a:ext uri="{FF2B5EF4-FFF2-40B4-BE49-F238E27FC236}">
                <a16:creationId xmlns:a16="http://schemas.microsoft.com/office/drawing/2014/main" id="{4AA6DE56-EF0B-FB24-4645-232C1E3191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866518"/>
              </p:ext>
            </p:extLst>
          </p:nvPr>
        </p:nvGraphicFramePr>
        <p:xfrm>
          <a:off x="2367178" y="377098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76" name="Rectangle 275">
            <a:extLst>
              <a:ext uri="{FF2B5EF4-FFF2-40B4-BE49-F238E27FC236}">
                <a16:creationId xmlns:a16="http://schemas.microsoft.com/office/drawing/2014/main" id="{3092012B-AAB0-BD62-6A2E-40B06413A93F}"/>
              </a:ext>
            </a:extLst>
          </p:cNvPr>
          <p:cNvSpPr/>
          <p:nvPr/>
        </p:nvSpPr>
        <p:spPr>
          <a:xfrm>
            <a:off x="2627784" y="3770988"/>
            <a:ext cx="216024" cy="762000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7" name="Right Arrow 276">
            <a:extLst>
              <a:ext uri="{FF2B5EF4-FFF2-40B4-BE49-F238E27FC236}">
                <a16:creationId xmlns:a16="http://schemas.microsoft.com/office/drawing/2014/main" id="{9B3849E1-1D1D-D23B-2D5D-290FAD285650}"/>
              </a:ext>
            </a:extLst>
          </p:cNvPr>
          <p:cNvSpPr/>
          <p:nvPr/>
        </p:nvSpPr>
        <p:spPr>
          <a:xfrm>
            <a:off x="3797977" y="4007618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280" name="Table 279">
            <a:extLst>
              <a:ext uri="{FF2B5EF4-FFF2-40B4-BE49-F238E27FC236}">
                <a16:creationId xmlns:a16="http://schemas.microsoft.com/office/drawing/2014/main" id="{8865B514-4574-928C-E2B1-D72F11D2AE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053262"/>
              </p:ext>
            </p:extLst>
          </p:nvPr>
        </p:nvGraphicFramePr>
        <p:xfrm>
          <a:off x="4332382" y="377098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3875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CDB8E57E-B25E-8A4D-B107-D355CBBA90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8234143"/>
              </p:ext>
            </p:extLst>
          </p:nvPr>
        </p:nvGraphicFramePr>
        <p:xfrm>
          <a:off x="401974" y="233331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26" name="TextBox 325">
            <a:extLst>
              <a:ext uri="{FF2B5EF4-FFF2-40B4-BE49-F238E27FC236}">
                <a16:creationId xmlns:a16="http://schemas.microsoft.com/office/drawing/2014/main" id="{8F3AADA8-30FE-2A4B-A2DD-48DF32C5FB35}"/>
              </a:ext>
            </a:extLst>
          </p:cNvPr>
          <p:cNvSpPr txBox="1"/>
          <p:nvPr/>
        </p:nvSpPr>
        <p:spPr>
          <a:xfrm>
            <a:off x="253911" y="1387838"/>
            <a:ext cx="1516206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dirty="0"/>
              <a:t>1.1 </a:t>
            </a:r>
            <a:br>
              <a:rPr lang="en-GB" sz="1400" dirty="0"/>
            </a:br>
            <a:r>
              <a:rPr lang="en-GB" sz="1400" dirty="0"/>
              <a:t>Select Datasets</a:t>
            </a: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B5F91971-6C5D-3B10-E3F9-50B85D8BFD7D}"/>
              </a:ext>
            </a:extLst>
          </p:cNvPr>
          <p:cNvSpPr/>
          <p:nvPr/>
        </p:nvSpPr>
        <p:spPr>
          <a:xfrm>
            <a:off x="1835696" y="2569949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4571B3-25B7-77EF-3F39-B4758F200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983867"/>
              </p:ext>
            </p:extLst>
          </p:nvPr>
        </p:nvGraphicFramePr>
        <p:xfrm>
          <a:off x="401974" y="351061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2A76B23-F37D-73A0-FD03-2FCEEA902B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975284"/>
              </p:ext>
            </p:extLst>
          </p:nvPr>
        </p:nvGraphicFramePr>
        <p:xfrm>
          <a:off x="401974" y="46879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3FCF6A9-D850-37FA-75CA-98E1DD88B1DF}"/>
              </a:ext>
            </a:extLst>
          </p:cNvPr>
          <p:cNvSpPr txBox="1"/>
          <p:nvPr/>
        </p:nvSpPr>
        <p:spPr>
          <a:xfrm>
            <a:off x="570511" y="2025542"/>
            <a:ext cx="8771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dataset 1</a:t>
            </a:r>
            <a:endParaRPr lang="en-DE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2FFD47-A1D7-2A5E-C405-FEFC17280109}"/>
              </a:ext>
            </a:extLst>
          </p:cNvPr>
          <p:cNvSpPr txBox="1"/>
          <p:nvPr/>
        </p:nvSpPr>
        <p:spPr>
          <a:xfrm>
            <a:off x="578525" y="3202841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dataset 2</a:t>
            </a:r>
            <a:endParaRPr lang="en-DE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D1F0A4-42E7-EF50-94E0-DF796CB98BA8}"/>
              </a:ext>
            </a:extLst>
          </p:cNvPr>
          <p:cNvSpPr txBox="1"/>
          <p:nvPr/>
        </p:nvSpPr>
        <p:spPr>
          <a:xfrm>
            <a:off x="578524" y="4380140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dataset 3</a:t>
            </a:r>
            <a:endParaRPr lang="en-DE" sz="14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E8FB37D-B630-51BC-5657-25A5AA877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6028817"/>
              </p:ext>
            </p:extLst>
          </p:nvPr>
        </p:nvGraphicFramePr>
        <p:xfrm>
          <a:off x="2367178" y="233331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502853A5-7F0E-A0F2-5E5B-FED1CBC49DEE}"/>
              </a:ext>
            </a:extLst>
          </p:cNvPr>
          <p:cNvSpPr/>
          <p:nvPr/>
        </p:nvSpPr>
        <p:spPr>
          <a:xfrm>
            <a:off x="2627784" y="2333319"/>
            <a:ext cx="216024" cy="762000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33A2AF42-9634-8BC0-6A32-620D4D9B767F}"/>
              </a:ext>
            </a:extLst>
          </p:cNvPr>
          <p:cNvSpPr/>
          <p:nvPr/>
        </p:nvSpPr>
        <p:spPr>
          <a:xfrm>
            <a:off x="1835696" y="3747248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34CC2A0-C0ED-899E-74B6-A9AD41B513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239851"/>
              </p:ext>
            </p:extLst>
          </p:nvPr>
        </p:nvGraphicFramePr>
        <p:xfrm>
          <a:off x="2367178" y="351061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9" name="Right Arrow 28">
            <a:extLst>
              <a:ext uri="{FF2B5EF4-FFF2-40B4-BE49-F238E27FC236}">
                <a16:creationId xmlns:a16="http://schemas.microsoft.com/office/drawing/2014/main" id="{30601EC2-463E-98A2-C619-D9DCD15ACC7B}"/>
              </a:ext>
            </a:extLst>
          </p:cNvPr>
          <p:cNvSpPr/>
          <p:nvPr/>
        </p:nvSpPr>
        <p:spPr>
          <a:xfrm>
            <a:off x="1835696" y="492454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7CB78DD9-C6FB-89B9-38D9-BBBC8A403A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42808"/>
              </p:ext>
            </p:extLst>
          </p:nvPr>
        </p:nvGraphicFramePr>
        <p:xfrm>
          <a:off x="2367178" y="46879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61" name="Rectangle 60">
            <a:extLst>
              <a:ext uri="{FF2B5EF4-FFF2-40B4-BE49-F238E27FC236}">
                <a16:creationId xmlns:a16="http://schemas.microsoft.com/office/drawing/2014/main" id="{725314FB-4F04-4F0E-94A3-B65C680DF0B6}"/>
              </a:ext>
            </a:extLst>
          </p:cNvPr>
          <p:cNvSpPr/>
          <p:nvPr/>
        </p:nvSpPr>
        <p:spPr>
          <a:xfrm>
            <a:off x="3107424" y="3510618"/>
            <a:ext cx="216024" cy="762000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8C96425-1128-FDE3-D009-D7EE04441979}"/>
              </a:ext>
            </a:extLst>
          </p:cNvPr>
          <p:cNvSpPr/>
          <p:nvPr/>
        </p:nvSpPr>
        <p:spPr>
          <a:xfrm>
            <a:off x="2872276" y="4687917"/>
            <a:ext cx="216024" cy="762000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4" name="Right Arrow 63">
            <a:extLst>
              <a:ext uri="{FF2B5EF4-FFF2-40B4-BE49-F238E27FC236}">
                <a16:creationId xmlns:a16="http://schemas.microsoft.com/office/drawing/2014/main" id="{BEDCD380-F6E9-FBD5-A919-2819BC242C3C}"/>
              </a:ext>
            </a:extLst>
          </p:cNvPr>
          <p:cNvSpPr/>
          <p:nvPr/>
        </p:nvSpPr>
        <p:spPr>
          <a:xfrm>
            <a:off x="3797977" y="2569949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FE67022D-A974-4924-C3FD-C99A258B8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179018"/>
              </p:ext>
            </p:extLst>
          </p:nvPr>
        </p:nvGraphicFramePr>
        <p:xfrm>
          <a:off x="4329459" y="233331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70" name="Right Arrow 69">
            <a:extLst>
              <a:ext uri="{FF2B5EF4-FFF2-40B4-BE49-F238E27FC236}">
                <a16:creationId xmlns:a16="http://schemas.microsoft.com/office/drawing/2014/main" id="{51D7F89A-29EC-0EC9-0032-5848DB47DAC9}"/>
              </a:ext>
            </a:extLst>
          </p:cNvPr>
          <p:cNvSpPr/>
          <p:nvPr/>
        </p:nvSpPr>
        <p:spPr>
          <a:xfrm>
            <a:off x="3797977" y="3747248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F4DB0A02-B869-C0E4-A1B5-D0792BAD61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43240"/>
              </p:ext>
            </p:extLst>
          </p:nvPr>
        </p:nvGraphicFramePr>
        <p:xfrm>
          <a:off x="4329459" y="351061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73" name="Right Arrow 72">
            <a:extLst>
              <a:ext uri="{FF2B5EF4-FFF2-40B4-BE49-F238E27FC236}">
                <a16:creationId xmlns:a16="http://schemas.microsoft.com/office/drawing/2014/main" id="{5CF685A0-2C62-3BB3-833A-B0BC277C2785}"/>
              </a:ext>
            </a:extLst>
          </p:cNvPr>
          <p:cNvSpPr/>
          <p:nvPr/>
        </p:nvSpPr>
        <p:spPr>
          <a:xfrm>
            <a:off x="3797977" y="492454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1C1048BA-EEB5-3701-0C58-2F333B95A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4735"/>
              </p:ext>
            </p:extLst>
          </p:nvPr>
        </p:nvGraphicFramePr>
        <p:xfrm>
          <a:off x="4329459" y="46879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FD89B703-EA9F-77DF-FA88-8CC03D1CB5C5}"/>
              </a:ext>
            </a:extLst>
          </p:cNvPr>
          <p:cNvSpPr txBox="1"/>
          <p:nvPr/>
        </p:nvSpPr>
        <p:spPr>
          <a:xfrm>
            <a:off x="2216192" y="1387838"/>
            <a:ext cx="1516206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dirty="0"/>
              <a:t>1.2 </a:t>
            </a:r>
            <a:br>
              <a:rPr lang="en-GB" sz="1400" dirty="0"/>
            </a:br>
            <a:r>
              <a:rPr lang="en-GB" sz="1400" dirty="0"/>
              <a:t>Choose Feature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435029C-C3F7-B5A8-6E61-98126C5651C8}"/>
              </a:ext>
            </a:extLst>
          </p:cNvPr>
          <p:cNvSpPr txBox="1"/>
          <p:nvPr/>
        </p:nvSpPr>
        <p:spPr>
          <a:xfrm>
            <a:off x="4178473" y="1387838"/>
            <a:ext cx="1516206" cy="73866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dirty="0"/>
              <a:t>1.3 </a:t>
            </a:r>
            <a:br>
              <a:rPr lang="en-GB" sz="1400" dirty="0"/>
            </a:br>
            <a:r>
              <a:rPr lang="en-GB" sz="1400" dirty="0"/>
              <a:t>Generate Missing Values</a:t>
            </a:r>
          </a:p>
        </p:txBody>
      </p:sp>
      <p:graphicFrame>
        <p:nvGraphicFramePr>
          <p:cNvPr id="86" name="Table 85">
            <a:extLst>
              <a:ext uri="{FF2B5EF4-FFF2-40B4-BE49-F238E27FC236}">
                <a16:creationId xmlns:a16="http://schemas.microsoft.com/office/drawing/2014/main" id="{F85EFB58-8E9F-9CCC-C3D8-B6DF9F0D23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851530"/>
              </p:ext>
            </p:extLst>
          </p:nvPr>
        </p:nvGraphicFramePr>
        <p:xfrm>
          <a:off x="4380665" y="24028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7" name="Table 86">
            <a:extLst>
              <a:ext uri="{FF2B5EF4-FFF2-40B4-BE49-F238E27FC236}">
                <a16:creationId xmlns:a16="http://schemas.microsoft.com/office/drawing/2014/main" id="{70242D92-91FC-30EC-4E0E-015F6ED4FE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6163580"/>
              </p:ext>
            </p:extLst>
          </p:nvPr>
        </p:nvGraphicFramePr>
        <p:xfrm>
          <a:off x="4380665" y="358011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9" name="Table 88">
            <a:extLst>
              <a:ext uri="{FF2B5EF4-FFF2-40B4-BE49-F238E27FC236}">
                <a16:creationId xmlns:a16="http://schemas.microsoft.com/office/drawing/2014/main" id="{487F59C0-C2B2-4F0A-FD49-78EC202CD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989135"/>
              </p:ext>
            </p:extLst>
          </p:nvPr>
        </p:nvGraphicFramePr>
        <p:xfrm>
          <a:off x="4380666" y="474643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0" name="Table 89">
            <a:extLst>
              <a:ext uri="{FF2B5EF4-FFF2-40B4-BE49-F238E27FC236}">
                <a16:creationId xmlns:a16="http://schemas.microsoft.com/office/drawing/2014/main" id="{E49E8A5C-2404-1D90-7B87-F2612B6588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544380"/>
              </p:ext>
            </p:extLst>
          </p:nvPr>
        </p:nvGraphicFramePr>
        <p:xfrm>
          <a:off x="4431872" y="247230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1" name="Table 90">
            <a:extLst>
              <a:ext uri="{FF2B5EF4-FFF2-40B4-BE49-F238E27FC236}">
                <a16:creationId xmlns:a16="http://schemas.microsoft.com/office/drawing/2014/main" id="{CFE4DD6C-D3A4-4D23-6C7F-1BC436A693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084612"/>
              </p:ext>
            </p:extLst>
          </p:nvPr>
        </p:nvGraphicFramePr>
        <p:xfrm>
          <a:off x="4431872" y="364960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2" name="Table 91">
            <a:extLst>
              <a:ext uri="{FF2B5EF4-FFF2-40B4-BE49-F238E27FC236}">
                <a16:creationId xmlns:a16="http://schemas.microsoft.com/office/drawing/2014/main" id="{FAE5438D-0E7E-6DD5-E824-6F7678B05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7652443"/>
              </p:ext>
            </p:extLst>
          </p:nvPr>
        </p:nvGraphicFramePr>
        <p:xfrm>
          <a:off x="4431872" y="482690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8787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>
            <a:extLst>
              <a:ext uri="{FF2B5EF4-FFF2-40B4-BE49-F238E27FC236}">
                <a16:creationId xmlns:a16="http://schemas.microsoft.com/office/drawing/2014/main" id="{ED195BF0-D962-CBC8-A1A1-0F4907CDF422}"/>
              </a:ext>
            </a:extLst>
          </p:cNvPr>
          <p:cNvSpPr txBox="1"/>
          <p:nvPr/>
        </p:nvSpPr>
        <p:spPr>
          <a:xfrm>
            <a:off x="2759064" y="903325"/>
            <a:ext cx="1623606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2.1 Mean Substit.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69DC47E-7CB8-AF46-F465-307492BE814E}"/>
              </a:ext>
            </a:extLst>
          </p:cNvPr>
          <p:cNvSpPr txBox="1"/>
          <p:nvPr/>
        </p:nvSpPr>
        <p:spPr>
          <a:xfrm>
            <a:off x="2759064" y="2348671"/>
            <a:ext cx="1623605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2.2 Regression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3903C51-1059-7C40-D52C-B4D411531E24}"/>
              </a:ext>
            </a:extLst>
          </p:cNvPr>
          <p:cNvSpPr txBox="1"/>
          <p:nvPr/>
        </p:nvSpPr>
        <p:spPr>
          <a:xfrm>
            <a:off x="2828462" y="4000920"/>
            <a:ext cx="1554207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2.3 TabNet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9357AA4-3B88-485A-004D-61E491D71A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143291"/>
              </p:ext>
            </p:extLst>
          </p:nvPr>
        </p:nvGraphicFramePr>
        <p:xfrm>
          <a:off x="572580" y="148812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C510A127-FB83-0BC0-F458-8A509F34DA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502300"/>
              </p:ext>
            </p:extLst>
          </p:nvPr>
        </p:nvGraphicFramePr>
        <p:xfrm>
          <a:off x="572580" y="266542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8A4ED1DD-7DF9-9A05-7731-1DC1EE21EA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026478"/>
              </p:ext>
            </p:extLst>
          </p:nvPr>
        </p:nvGraphicFramePr>
        <p:xfrm>
          <a:off x="572580" y="384272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EA2F2B9A-0101-11D1-CAB8-14A7AB3BF7EA}"/>
              </a:ext>
            </a:extLst>
          </p:cNvPr>
          <p:cNvSpPr txBox="1"/>
          <p:nvPr/>
        </p:nvSpPr>
        <p:spPr>
          <a:xfrm>
            <a:off x="421594" y="833040"/>
            <a:ext cx="1516206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dirty="0"/>
              <a:t>Missing Value Datasets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DEB4D1FF-8F90-E639-61DE-08FB7B0705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9728763"/>
              </p:ext>
            </p:extLst>
          </p:nvPr>
        </p:nvGraphicFramePr>
        <p:xfrm>
          <a:off x="623786" y="15576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25FA9CF3-4F2A-48EC-4C41-E840258239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743220"/>
              </p:ext>
            </p:extLst>
          </p:nvPr>
        </p:nvGraphicFramePr>
        <p:xfrm>
          <a:off x="623786" y="273491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B8644B10-1DDE-0483-385B-91CDC787BD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506912"/>
              </p:ext>
            </p:extLst>
          </p:nvPr>
        </p:nvGraphicFramePr>
        <p:xfrm>
          <a:off x="623787" y="390124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77787DB0-2370-0CA2-898E-A1CE619342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88351"/>
              </p:ext>
            </p:extLst>
          </p:nvPr>
        </p:nvGraphicFramePr>
        <p:xfrm>
          <a:off x="674993" y="162711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067AED31-3CF8-1BE0-845F-9420D8E3DC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541536"/>
              </p:ext>
            </p:extLst>
          </p:nvPr>
        </p:nvGraphicFramePr>
        <p:xfrm>
          <a:off x="674993" y="280441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57AF39D3-3611-E397-D71E-3D4E69A9EF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900935"/>
              </p:ext>
            </p:extLst>
          </p:nvPr>
        </p:nvGraphicFramePr>
        <p:xfrm>
          <a:off x="674993" y="398170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pSp>
        <p:nvGrpSpPr>
          <p:cNvPr id="80" name="Group 79">
            <a:extLst>
              <a:ext uri="{FF2B5EF4-FFF2-40B4-BE49-F238E27FC236}">
                <a16:creationId xmlns:a16="http://schemas.microsoft.com/office/drawing/2014/main" id="{9D081C56-FF3B-A404-4E61-339D9651BC1B}"/>
              </a:ext>
            </a:extLst>
          </p:cNvPr>
          <p:cNvGrpSpPr/>
          <p:nvPr/>
        </p:nvGrpSpPr>
        <p:grpSpPr>
          <a:xfrm>
            <a:off x="2828462" y="1707434"/>
            <a:ext cx="899407" cy="399200"/>
            <a:chOff x="2987824" y="2130342"/>
            <a:chExt cx="899407" cy="559259"/>
          </a:xfrm>
        </p:grpSpPr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AC595E-F59B-2DCE-2374-99A9063475DE}"/>
                </a:ext>
              </a:extLst>
            </p:cNvPr>
            <p:cNvSpPr/>
            <p:nvPr/>
          </p:nvSpPr>
          <p:spPr>
            <a:xfrm>
              <a:off x="3050819" y="2209188"/>
              <a:ext cx="770358" cy="460859"/>
            </a:xfrm>
            <a:custGeom>
              <a:avLst/>
              <a:gdLst>
                <a:gd name="connsiteX0" fmla="*/ 0 w 694944"/>
                <a:gd name="connsiteY0" fmla="*/ 460951 h 476754"/>
                <a:gd name="connsiteX1" fmla="*/ 234086 w 694944"/>
                <a:gd name="connsiteY1" fmla="*/ 365853 h 476754"/>
                <a:gd name="connsiteX2" fmla="*/ 373075 w 694944"/>
                <a:gd name="connsiteY2" fmla="*/ 93 h 476754"/>
                <a:gd name="connsiteX3" fmla="*/ 497433 w 694944"/>
                <a:gd name="connsiteY3" fmla="*/ 402429 h 476754"/>
                <a:gd name="connsiteX4" fmla="*/ 694944 w 694944"/>
                <a:gd name="connsiteY4" fmla="*/ 475581 h 476754"/>
                <a:gd name="connsiteX0" fmla="*/ 0 w 694944"/>
                <a:gd name="connsiteY0" fmla="*/ 460909 h 476712"/>
                <a:gd name="connsiteX1" fmla="*/ 196378 w 694944"/>
                <a:gd name="connsiteY1" fmla="*/ 375238 h 476712"/>
                <a:gd name="connsiteX2" fmla="*/ 373075 w 694944"/>
                <a:gd name="connsiteY2" fmla="*/ 51 h 476712"/>
                <a:gd name="connsiteX3" fmla="*/ 497433 w 694944"/>
                <a:gd name="connsiteY3" fmla="*/ 402387 h 476712"/>
                <a:gd name="connsiteX4" fmla="*/ 694944 w 694944"/>
                <a:gd name="connsiteY4" fmla="*/ 475539 h 476712"/>
                <a:gd name="connsiteX0" fmla="*/ 0 w 694944"/>
                <a:gd name="connsiteY0" fmla="*/ 460870 h 475940"/>
                <a:gd name="connsiteX1" fmla="*/ 196378 w 694944"/>
                <a:gd name="connsiteY1" fmla="*/ 375199 h 475940"/>
                <a:gd name="connsiteX2" fmla="*/ 373075 w 694944"/>
                <a:gd name="connsiteY2" fmla="*/ 12 h 475940"/>
                <a:gd name="connsiteX3" fmla="*/ 544567 w 694944"/>
                <a:gd name="connsiteY3" fmla="*/ 388208 h 475940"/>
                <a:gd name="connsiteX4" fmla="*/ 694944 w 694944"/>
                <a:gd name="connsiteY4" fmla="*/ 475500 h 475940"/>
                <a:gd name="connsiteX0" fmla="*/ 0 w 770358"/>
                <a:gd name="connsiteY0" fmla="*/ 460870 h 480562"/>
                <a:gd name="connsiteX1" fmla="*/ 196378 w 770358"/>
                <a:gd name="connsiteY1" fmla="*/ 375199 h 480562"/>
                <a:gd name="connsiteX2" fmla="*/ 373075 w 770358"/>
                <a:gd name="connsiteY2" fmla="*/ 12 h 480562"/>
                <a:gd name="connsiteX3" fmla="*/ 544567 w 770358"/>
                <a:gd name="connsiteY3" fmla="*/ 388208 h 480562"/>
                <a:gd name="connsiteX4" fmla="*/ 770358 w 770358"/>
                <a:gd name="connsiteY4" fmla="*/ 480214 h 480562"/>
                <a:gd name="connsiteX0" fmla="*/ 0 w 770358"/>
                <a:gd name="connsiteY0" fmla="*/ 460859 h 480412"/>
                <a:gd name="connsiteX1" fmla="*/ 196378 w 770358"/>
                <a:gd name="connsiteY1" fmla="*/ 375188 h 480412"/>
                <a:gd name="connsiteX2" fmla="*/ 373075 w 770358"/>
                <a:gd name="connsiteY2" fmla="*/ 1 h 480412"/>
                <a:gd name="connsiteX3" fmla="*/ 553994 w 770358"/>
                <a:gd name="connsiteY3" fmla="*/ 374057 h 480412"/>
                <a:gd name="connsiteX4" fmla="*/ 770358 w 770358"/>
                <a:gd name="connsiteY4" fmla="*/ 480203 h 480412"/>
                <a:gd name="connsiteX0" fmla="*/ 0 w 770358"/>
                <a:gd name="connsiteY0" fmla="*/ 460859 h 460859"/>
                <a:gd name="connsiteX1" fmla="*/ 196378 w 770358"/>
                <a:gd name="connsiteY1" fmla="*/ 375188 h 460859"/>
                <a:gd name="connsiteX2" fmla="*/ 373075 w 770358"/>
                <a:gd name="connsiteY2" fmla="*/ 1 h 460859"/>
                <a:gd name="connsiteX3" fmla="*/ 553994 w 770358"/>
                <a:gd name="connsiteY3" fmla="*/ 374057 h 460859"/>
                <a:gd name="connsiteX4" fmla="*/ 770358 w 770358"/>
                <a:gd name="connsiteY4" fmla="*/ 460180 h 460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358" h="460859">
                  <a:moveTo>
                    <a:pt x="0" y="460859"/>
                  </a:moveTo>
                  <a:cubicBezTo>
                    <a:pt x="85953" y="451715"/>
                    <a:pt x="134199" y="451998"/>
                    <a:pt x="196378" y="375188"/>
                  </a:cubicBezTo>
                  <a:cubicBezTo>
                    <a:pt x="258557" y="298378"/>
                    <a:pt x="313472" y="190"/>
                    <a:pt x="373075" y="1"/>
                  </a:cubicBezTo>
                  <a:cubicBezTo>
                    <a:pt x="432678" y="-188"/>
                    <a:pt x="500349" y="294809"/>
                    <a:pt x="553994" y="374057"/>
                  </a:cubicBezTo>
                  <a:cubicBezTo>
                    <a:pt x="607639" y="453305"/>
                    <a:pt x="698425" y="463228"/>
                    <a:pt x="770358" y="460180"/>
                  </a:cubicBez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A51FA21-CA25-415A-77C7-72AD18552956}"/>
                </a:ext>
              </a:extLst>
            </p:cNvPr>
            <p:cNvCxnSpPr>
              <a:cxnSpLocks/>
            </p:cNvCxnSpPr>
            <p:nvPr/>
          </p:nvCxnSpPr>
          <p:spPr>
            <a:xfrm>
              <a:off x="3423894" y="2130342"/>
              <a:ext cx="0" cy="559259"/>
            </a:xfrm>
            <a:prstGeom prst="line">
              <a:avLst/>
            </a:prstGeom>
            <a:ln w="28575"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41B4A93-E1F9-FCE2-807E-1DBE7D9D20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87824" y="2689601"/>
              <a:ext cx="89940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B5B68D53-B7F3-8DFE-6B88-31979E56B2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5505513"/>
              </p:ext>
            </p:extLst>
          </p:nvPr>
        </p:nvGraphicFramePr>
        <p:xfrm>
          <a:off x="5232529" y="135782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F2D17F2E-E125-C498-B20B-77545F0CE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345552"/>
              </p:ext>
            </p:extLst>
          </p:nvPr>
        </p:nvGraphicFramePr>
        <p:xfrm>
          <a:off x="5283735" y="14273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D9797C25-795E-E3F9-75C5-E833004B5F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8542834"/>
              </p:ext>
            </p:extLst>
          </p:nvPr>
        </p:nvGraphicFramePr>
        <p:xfrm>
          <a:off x="5334942" y="149681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15481250-A6DC-1BBD-6B31-62035C830B96}"/>
                  </a:ext>
                </a:extLst>
              </p:cNvPr>
              <p:cNvSpPr txBox="1"/>
              <p:nvPr/>
            </p:nvSpPr>
            <p:spPr>
              <a:xfrm>
                <a:off x="2828462" y="1334831"/>
                <a:ext cx="1061619" cy="3726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DE" sz="1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1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DE" sz="1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de-DE" sz="1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de-DE" sz="1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</m:oMath>
                  </m:oMathPara>
                </a14:m>
                <a:endParaRPr lang="en-DE" sz="1000" dirty="0"/>
              </a:p>
            </p:txBody>
          </p:sp>
        </mc:Choice>
        <mc:Fallback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15481250-A6DC-1BBD-6B31-62035C830B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462" y="1334831"/>
                <a:ext cx="1061619" cy="372603"/>
              </a:xfrm>
              <a:prstGeom prst="rect">
                <a:avLst/>
              </a:prstGeom>
              <a:blipFill>
                <a:blip r:embed="rId2"/>
                <a:stretch>
                  <a:fillRect t="-146667" r="-2353" b="-20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C42E0E08-225C-B6CD-FB95-BB1B34046BF4}"/>
                  </a:ext>
                </a:extLst>
              </p:cNvPr>
              <p:cNvSpPr txBox="1"/>
              <p:nvPr/>
            </p:nvSpPr>
            <p:spPr>
              <a:xfrm>
                <a:off x="2759064" y="2735837"/>
                <a:ext cx="1280488" cy="3726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de-DE" sz="1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de-DE" sz="1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de-DE" sz="1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de-DE" sz="1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de-DE" sz="1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sSub>
                        <m:sSubPr>
                          <m:ctrlPr>
                            <a:rPr lang="de-DE" sz="1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DE" sz="1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DE" sz="1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1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de-DE" sz="1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1000" dirty="0"/>
              </a:p>
            </p:txBody>
          </p:sp>
        </mc:Choice>
        <mc:Fallback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C42E0E08-225C-B6CD-FB95-BB1B34046B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9064" y="2735837"/>
                <a:ext cx="1280488" cy="372603"/>
              </a:xfrm>
              <a:prstGeom prst="rect">
                <a:avLst/>
              </a:prstGeom>
              <a:blipFill>
                <a:blip r:embed="rId3"/>
                <a:stretch>
                  <a:fillRect l="-2941" t="-143333" b="-20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3177EC0-4475-913D-BE27-21F323D8E839}"/>
              </a:ext>
            </a:extLst>
          </p:cNvPr>
          <p:cNvGrpSpPr/>
          <p:nvPr/>
        </p:nvGrpSpPr>
        <p:grpSpPr>
          <a:xfrm>
            <a:off x="2921455" y="3155572"/>
            <a:ext cx="707958" cy="399200"/>
            <a:chOff x="2921455" y="3661455"/>
            <a:chExt cx="707958" cy="399200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C77754D-ACA8-D46E-F0C8-C77F66B07F00}"/>
                </a:ext>
              </a:extLst>
            </p:cNvPr>
            <p:cNvCxnSpPr>
              <a:cxnSpLocks/>
            </p:cNvCxnSpPr>
            <p:nvPr/>
          </p:nvCxnSpPr>
          <p:spPr>
            <a:xfrm>
              <a:off x="2921455" y="3661455"/>
              <a:ext cx="0" cy="3992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A6591C4B-70DA-510D-2C7C-C18D2CCC9F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21455" y="4060655"/>
              <a:ext cx="70795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519FE57C-A2A3-8329-84A1-4CC671F188A9}"/>
                </a:ext>
              </a:extLst>
            </p:cNvPr>
            <p:cNvSpPr/>
            <p:nvPr/>
          </p:nvSpPr>
          <p:spPr>
            <a:xfrm>
              <a:off x="3081699" y="3830515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FA0BDFFF-7AE0-1650-A9FC-05ED64FD49F1}"/>
                </a:ext>
              </a:extLst>
            </p:cNvPr>
            <p:cNvSpPr/>
            <p:nvPr/>
          </p:nvSpPr>
          <p:spPr>
            <a:xfrm>
              <a:off x="3225749" y="3758915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5FAAE5FE-E73B-AC71-EE2F-C723C86A6640}"/>
                </a:ext>
              </a:extLst>
            </p:cNvPr>
            <p:cNvSpPr/>
            <p:nvPr/>
          </p:nvSpPr>
          <p:spPr>
            <a:xfrm>
              <a:off x="3184309" y="3848515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C36F3CBD-9336-9F2C-5702-C33277C3F08F}"/>
                </a:ext>
              </a:extLst>
            </p:cNvPr>
            <p:cNvSpPr/>
            <p:nvPr/>
          </p:nvSpPr>
          <p:spPr>
            <a:xfrm>
              <a:off x="3333629" y="3770453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13D1A5D3-D230-EDEC-3838-C7373C0CF67F}"/>
                </a:ext>
              </a:extLst>
            </p:cNvPr>
            <p:cNvSpPr/>
            <p:nvPr/>
          </p:nvSpPr>
          <p:spPr>
            <a:xfrm>
              <a:off x="3313335" y="3869934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9A95CAB0-A933-B799-D7E9-A7B3C0E4C847}"/>
                </a:ext>
              </a:extLst>
            </p:cNvPr>
            <p:cNvSpPr/>
            <p:nvPr/>
          </p:nvSpPr>
          <p:spPr>
            <a:xfrm>
              <a:off x="3099699" y="3904714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9AF9FE73-9EFC-C0F2-FF55-18DE0A6C96BE}"/>
                </a:ext>
              </a:extLst>
            </p:cNvPr>
            <p:cNvSpPr/>
            <p:nvPr/>
          </p:nvSpPr>
          <p:spPr>
            <a:xfrm>
              <a:off x="3069046" y="3985409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66705668-F752-2E9C-857B-10CCB2E85DEF}"/>
                </a:ext>
              </a:extLst>
            </p:cNvPr>
            <p:cNvSpPr/>
            <p:nvPr/>
          </p:nvSpPr>
          <p:spPr>
            <a:xfrm>
              <a:off x="3387670" y="3718582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0AA70160-6DCD-F536-CA48-7C06DD5E92DE}"/>
                </a:ext>
              </a:extLst>
            </p:cNvPr>
            <p:cNvSpPr/>
            <p:nvPr/>
          </p:nvSpPr>
          <p:spPr>
            <a:xfrm>
              <a:off x="3482177" y="3794915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4A8B3B4-F61E-D5A8-F3F0-785B4EC254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90968" y="3736364"/>
              <a:ext cx="501845" cy="255507"/>
            </a:xfrm>
            <a:prstGeom prst="line">
              <a:avLst/>
            </a:prstGeom>
            <a:ln w="28575"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98" name="Table 197">
            <a:extLst>
              <a:ext uri="{FF2B5EF4-FFF2-40B4-BE49-F238E27FC236}">
                <a16:creationId xmlns:a16="http://schemas.microsoft.com/office/drawing/2014/main" id="{CAA61AA4-B90F-F7B6-781C-91B039F83C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723954"/>
              </p:ext>
            </p:extLst>
          </p:nvPr>
        </p:nvGraphicFramePr>
        <p:xfrm>
          <a:off x="4120422" y="2766673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99" name="Table 198">
            <a:extLst>
              <a:ext uri="{FF2B5EF4-FFF2-40B4-BE49-F238E27FC236}">
                <a16:creationId xmlns:a16="http://schemas.microsoft.com/office/drawing/2014/main" id="{9C2CA84A-CFC5-4A1A-BD48-5B5AEE23A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9607160"/>
              </p:ext>
            </p:extLst>
          </p:nvPr>
        </p:nvGraphicFramePr>
        <p:xfrm>
          <a:off x="4123284" y="4356336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00" name="Table 199">
            <a:extLst>
              <a:ext uri="{FF2B5EF4-FFF2-40B4-BE49-F238E27FC236}">
                <a16:creationId xmlns:a16="http://schemas.microsoft.com/office/drawing/2014/main" id="{D1F63B6B-7026-628E-76F5-561AD365B2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144483"/>
              </p:ext>
            </p:extLst>
          </p:nvPr>
        </p:nvGraphicFramePr>
        <p:xfrm>
          <a:off x="4120210" y="1315394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01" name="Table 200">
            <a:extLst>
              <a:ext uri="{FF2B5EF4-FFF2-40B4-BE49-F238E27FC236}">
                <a16:creationId xmlns:a16="http://schemas.microsoft.com/office/drawing/2014/main" id="{A7B91FDB-4B8F-4A9A-E151-727E9ED55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2950424"/>
              </p:ext>
            </p:extLst>
          </p:nvPr>
        </p:nvGraphicFramePr>
        <p:xfrm>
          <a:off x="4165443" y="4404122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02" name="Table 201">
            <a:extLst>
              <a:ext uri="{FF2B5EF4-FFF2-40B4-BE49-F238E27FC236}">
                <a16:creationId xmlns:a16="http://schemas.microsoft.com/office/drawing/2014/main" id="{62224678-FAAE-DC5C-8524-431650C3BB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456883"/>
              </p:ext>
            </p:extLst>
          </p:nvPr>
        </p:nvGraphicFramePr>
        <p:xfrm>
          <a:off x="4163389" y="2821492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03" name="Table 202">
            <a:extLst>
              <a:ext uri="{FF2B5EF4-FFF2-40B4-BE49-F238E27FC236}">
                <a16:creationId xmlns:a16="http://schemas.microsoft.com/office/drawing/2014/main" id="{DB352799-A176-0768-8DFB-6B0A74F847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623651"/>
              </p:ext>
            </p:extLst>
          </p:nvPr>
        </p:nvGraphicFramePr>
        <p:xfrm>
          <a:off x="4167584" y="1364761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7" name="Table 76">
            <a:extLst>
              <a:ext uri="{FF2B5EF4-FFF2-40B4-BE49-F238E27FC236}">
                <a16:creationId xmlns:a16="http://schemas.microsoft.com/office/drawing/2014/main" id="{6E53FC68-F88A-1D7F-5347-8CCF26BC84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066963"/>
              </p:ext>
            </p:extLst>
          </p:nvPr>
        </p:nvGraphicFramePr>
        <p:xfrm>
          <a:off x="4214959" y="1414128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7" name="Table 86">
            <a:extLst>
              <a:ext uri="{FF2B5EF4-FFF2-40B4-BE49-F238E27FC236}">
                <a16:creationId xmlns:a16="http://schemas.microsoft.com/office/drawing/2014/main" id="{F57C5ECD-803E-B0BF-C298-87F10583A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63139"/>
              </p:ext>
            </p:extLst>
          </p:nvPr>
        </p:nvGraphicFramePr>
        <p:xfrm>
          <a:off x="4209813" y="2876311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07" name="Table 106">
            <a:extLst>
              <a:ext uri="{FF2B5EF4-FFF2-40B4-BE49-F238E27FC236}">
                <a16:creationId xmlns:a16="http://schemas.microsoft.com/office/drawing/2014/main" id="{FF1C00DE-9074-79CC-12ED-8A469581DF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02722"/>
              </p:ext>
            </p:extLst>
          </p:nvPr>
        </p:nvGraphicFramePr>
        <p:xfrm>
          <a:off x="4207603" y="4451908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24" name="Down Arrow 123">
            <a:extLst>
              <a:ext uri="{FF2B5EF4-FFF2-40B4-BE49-F238E27FC236}">
                <a16:creationId xmlns:a16="http://schemas.microsoft.com/office/drawing/2014/main" id="{639280A0-12FD-EFF9-371E-D7836DFFFE13}"/>
              </a:ext>
            </a:extLst>
          </p:cNvPr>
          <p:cNvSpPr/>
          <p:nvPr/>
        </p:nvSpPr>
        <p:spPr>
          <a:xfrm rot="16200000">
            <a:off x="3664202" y="1725300"/>
            <a:ext cx="328963" cy="22041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4" name="Down Arrow 203">
            <a:extLst>
              <a:ext uri="{FF2B5EF4-FFF2-40B4-BE49-F238E27FC236}">
                <a16:creationId xmlns:a16="http://schemas.microsoft.com/office/drawing/2014/main" id="{293D17B4-E934-B4E8-0E39-E0FD9DDFEA8D}"/>
              </a:ext>
            </a:extLst>
          </p:cNvPr>
          <p:cNvSpPr/>
          <p:nvPr/>
        </p:nvSpPr>
        <p:spPr>
          <a:xfrm rot="16200000">
            <a:off x="3664202" y="3158273"/>
            <a:ext cx="328963" cy="22041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5" name="Down Arrow 204">
            <a:extLst>
              <a:ext uri="{FF2B5EF4-FFF2-40B4-BE49-F238E27FC236}">
                <a16:creationId xmlns:a16="http://schemas.microsoft.com/office/drawing/2014/main" id="{B6906453-D904-C805-C449-57A731B9B041}"/>
              </a:ext>
            </a:extLst>
          </p:cNvPr>
          <p:cNvSpPr/>
          <p:nvPr/>
        </p:nvSpPr>
        <p:spPr>
          <a:xfrm rot="16200000">
            <a:off x="3664202" y="4616608"/>
            <a:ext cx="328963" cy="22041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7DB26D82-6799-16C9-82B7-1369E51053AD}"/>
              </a:ext>
            </a:extLst>
          </p:cNvPr>
          <p:cNvGrpSpPr/>
          <p:nvPr/>
        </p:nvGrpSpPr>
        <p:grpSpPr>
          <a:xfrm>
            <a:off x="2949149" y="4422135"/>
            <a:ext cx="625200" cy="414607"/>
            <a:chOff x="2849843" y="5032296"/>
            <a:chExt cx="625200" cy="414607"/>
          </a:xfrm>
        </p:grpSpPr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6164BE53-A6E0-807C-BCA5-29E16C896608}"/>
                </a:ext>
              </a:extLst>
            </p:cNvPr>
            <p:cNvCxnSpPr>
              <a:cxnSpLocks/>
              <a:stCxn id="235" idx="7"/>
              <a:endCxn id="208" idx="3"/>
            </p:cNvCxnSpPr>
            <p:nvPr/>
          </p:nvCxnSpPr>
          <p:spPr>
            <a:xfrm flipV="1">
              <a:off x="2880571" y="5063024"/>
              <a:ext cx="112451" cy="81252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E460EC3-8638-6479-076F-21BADA6ED133}"/>
                </a:ext>
              </a:extLst>
            </p:cNvPr>
            <p:cNvCxnSpPr>
              <a:cxnSpLocks/>
              <a:stCxn id="210" idx="7"/>
              <a:endCxn id="251" idx="3"/>
            </p:cNvCxnSpPr>
            <p:nvPr/>
          </p:nvCxnSpPr>
          <p:spPr>
            <a:xfrm flipV="1">
              <a:off x="3031002" y="5157676"/>
              <a:ext cx="117387" cy="6919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38C6E98-CB37-64FE-FF4E-B35264656FBE}"/>
                </a:ext>
              </a:extLst>
            </p:cNvPr>
            <p:cNvCxnSpPr>
              <a:cxnSpLocks/>
              <a:stCxn id="254" idx="3"/>
              <a:endCxn id="251" idx="6"/>
            </p:cNvCxnSpPr>
            <p:nvPr/>
          </p:nvCxnSpPr>
          <p:spPr>
            <a:xfrm flipH="1">
              <a:off x="3179117" y="5063024"/>
              <a:ext cx="114767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83F8EFF9-033A-662B-037B-7A96A0EBC24D}"/>
                </a:ext>
              </a:extLst>
            </p:cNvPr>
            <p:cNvGrpSpPr/>
            <p:nvPr/>
          </p:nvGrpSpPr>
          <p:grpSpPr>
            <a:xfrm>
              <a:off x="2849843" y="5139004"/>
              <a:ext cx="36000" cy="213430"/>
              <a:chOff x="2849843" y="5139004"/>
              <a:chExt cx="36000" cy="213430"/>
            </a:xfrm>
          </p:grpSpPr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954BF6BB-14B7-E85E-D28D-B6DD90AEE738}"/>
                  </a:ext>
                </a:extLst>
              </p:cNvPr>
              <p:cNvSpPr/>
              <p:nvPr/>
            </p:nvSpPr>
            <p:spPr>
              <a:xfrm>
                <a:off x="2849843" y="513900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7D402D44-A6C3-0B97-A5D8-145DE444BA4A}"/>
                  </a:ext>
                </a:extLst>
              </p:cNvPr>
              <p:cNvSpPr/>
              <p:nvPr/>
            </p:nvSpPr>
            <p:spPr>
              <a:xfrm>
                <a:off x="2849843" y="5227719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84CBD176-6FF6-4BD3-8948-AC511322670F}"/>
                  </a:ext>
                </a:extLst>
              </p:cNvPr>
              <p:cNvSpPr/>
              <p:nvPr/>
            </p:nvSpPr>
            <p:spPr>
              <a:xfrm>
                <a:off x="2849843" y="531643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991BC70E-D073-6BC4-24F7-F6224505E52B}"/>
                </a:ext>
              </a:extLst>
            </p:cNvPr>
            <p:cNvGrpSpPr/>
            <p:nvPr/>
          </p:nvGrpSpPr>
          <p:grpSpPr>
            <a:xfrm>
              <a:off x="2987750" y="5032296"/>
              <a:ext cx="48524" cy="414607"/>
              <a:chOff x="2993225" y="5032296"/>
              <a:chExt cx="48524" cy="414607"/>
            </a:xfrm>
          </p:grpSpPr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08597EC4-2CDA-75DE-C905-B59D6217C2B7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11264DE2-D8DC-01DA-E03A-377F984118F0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309E200E-BB9E-A63F-C0BA-20D7D7BA9035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42" name="Oval 241">
                <a:extLst>
                  <a:ext uri="{FF2B5EF4-FFF2-40B4-BE49-F238E27FC236}">
                    <a16:creationId xmlns:a16="http://schemas.microsoft.com/office/drawing/2014/main" id="{9AB42404-1D3E-1663-F736-486382D68B00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D4819223-EAFD-CBBD-A68C-8D2CB2FEFA69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AF86BADB-612D-E42D-AF9F-E4A61A78E1E7}"/>
                </a:ext>
              </a:extLst>
            </p:cNvPr>
            <p:cNvGrpSpPr/>
            <p:nvPr/>
          </p:nvGrpSpPr>
          <p:grpSpPr>
            <a:xfrm>
              <a:off x="3138181" y="5032296"/>
              <a:ext cx="48524" cy="414607"/>
              <a:chOff x="2993225" y="5032296"/>
              <a:chExt cx="48524" cy="414607"/>
            </a:xfrm>
          </p:grpSpPr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F1C4AF98-FB60-FD27-BA18-AE855718727E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B49CE3CA-2D8D-2845-C0B0-50A2627638E4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50" name="Oval 249">
                <a:extLst>
                  <a:ext uri="{FF2B5EF4-FFF2-40B4-BE49-F238E27FC236}">
                    <a16:creationId xmlns:a16="http://schemas.microsoft.com/office/drawing/2014/main" id="{8D0E557D-9F30-776B-5E84-251976C6A4D3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1CC02DB4-1A0B-6591-869B-3C84982E2134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32FDE238-19AA-5268-2069-D0E0D8584441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94BA271B-D11C-B67C-1067-00BCC9CEF5A6}"/>
                </a:ext>
              </a:extLst>
            </p:cNvPr>
            <p:cNvGrpSpPr/>
            <p:nvPr/>
          </p:nvGrpSpPr>
          <p:grpSpPr>
            <a:xfrm>
              <a:off x="3288612" y="5032296"/>
              <a:ext cx="48524" cy="414607"/>
              <a:chOff x="2993225" y="5032296"/>
              <a:chExt cx="48524" cy="414607"/>
            </a:xfrm>
          </p:grpSpPr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1CD2A951-F5AF-094C-BD00-64CD0B61151E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AC6A6A8A-5708-5BD9-84F7-C290ED8203C2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0" name="Oval 319">
                <a:extLst>
                  <a:ext uri="{FF2B5EF4-FFF2-40B4-BE49-F238E27FC236}">
                    <a16:creationId xmlns:a16="http://schemas.microsoft.com/office/drawing/2014/main" id="{D13EC913-C90F-D2AC-DAE3-33638736F40D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5E316BF7-43DC-BB65-14B7-35A947944B6C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2" name="Oval 321">
                <a:extLst>
                  <a:ext uri="{FF2B5EF4-FFF2-40B4-BE49-F238E27FC236}">
                    <a16:creationId xmlns:a16="http://schemas.microsoft.com/office/drawing/2014/main" id="{2D546A3F-9EB2-8EB0-AE1C-D88274D3B94E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323" name="Group 322">
              <a:extLst>
                <a:ext uri="{FF2B5EF4-FFF2-40B4-BE49-F238E27FC236}">
                  <a16:creationId xmlns:a16="http://schemas.microsoft.com/office/drawing/2014/main" id="{AFC08E5A-7B9A-41D4-4BAE-1A1EA9CDF85B}"/>
                </a:ext>
              </a:extLst>
            </p:cNvPr>
            <p:cNvGrpSpPr/>
            <p:nvPr/>
          </p:nvGrpSpPr>
          <p:grpSpPr>
            <a:xfrm>
              <a:off x="3439043" y="5139004"/>
              <a:ext cx="36000" cy="213430"/>
              <a:chOff x="2849843" y="5139004"/>
              <a:chExt cx="36000" cy="213430"/>
            </a:xfrm>
          </p:grpSpPr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EF72814B-9E7E-3964-390A-6872A7A6690B}"/>
                  </a:ext>
                </a:extLst>
              </p:cNvPr>
              <p:cNvSpPr/>
              <p:nvPr/>
            </p:nvSpPr>
            <p:spPr>
              <a:xfrm>
                <a:off x="2849843" y="513900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25FF936D-470C-5CA7-BA0A-8ADA10B8748C}"/>
                  </a:ext>
                </a:extLst>
              </p:cNvPr>
              <p:cNvSpPr/>
              <p:nvPr/>
            </p:nvSpPr>
            <p:spPr>
              <a:xfrm>
                <a:off x="2849843" y="5227719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44C50F3B-E2B4-A5F3-123C-4426B24AEF0A}"/>
                  </a:ext>
                </a:extLst>
              </p:cNvPr>
              <p:cNvSpPr/>
              <p:nvPr/>
            </p:nvSpPr>
            <p:spPr>
              <a:xfrm>
                <a:off x="2849843" y="531643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28BB5671-BFA9-4B1F-FFC6-51E1D29BA0E2}"/>
                </a:ext>
              </a:extLst>
            </p:cNvPr>
            <p:cNvCxnSpPr>
              <a:cxnSpLocks/>
              <a:stCxn id="237" idx="6"/>
              <a:endCxn id="210" idx="2"/>
            </p:cNvCxnSpPr>
            <p:nvPr/>
          </p:nvCxnSpPr>
          <p:spPr>
            <a:xfrm flipV="1">
              <a:off x="2885843" y="5239600"/>
              <a:ext cx="114431" cy="6119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EDB93CFC-B6F4-CE6C-FEEF-A5A9804147F9}"/>
                </a:ext>
              </a:extLst>
            </p:cNvPr>
            <p:cNvCxnSpPr>
              <a:cxnSpLocks/>
              <a:stCxn id="235" idx="6"/>
              <a:endCxn id="242" idx="2"/>
            </p:cNvCxnSpPr>
            <p:nvPr/>
          </p:nvCxnSpPr>
          <p:spPr>
            <a:xfrm flipV="1">
              <a:off x="2885843" y="5144948"/>
              <a:ext cx="106843" cy="1205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DC23C6BA-3654-2752-A2B2-F9E1568C3019}"/>
                </a:ext>
              </a:extLst>
            </p:cNvPr>
            <p:cNvCxnSpPr>
              <a:cxnSpLocks/>
              <a:stCxn id="235" idx="4"/>
              <a:endCxn id="213" idx="1"/>
            </p:cNvCxnSpPr>
            <p:nvPr/>
          </p:nvCxnSpPr>
          <p:spPr>
            <a:xfrm>
              <a:off x="2867843" y="5175004"/>
              <a:ext cx="137703" cy="14652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9ED66B6-80E8-2384-62AE-B00F2C90AB21}"/>
                </a:ext>
              </a:extLst>
            </p:cNvPr>
            <p:cNvCxnSpPr>
              <a:cxnSpLocks/>
              <a:stCxn id="237" idx="5"/>
              <a:endCxn id="244" idx="1"/>
            </p:cNvCxnSpPr>
            <p:nvPr/>
          </p:nvCxnSpPr>
          <p:spPr>
            <a:xfrm>
              <a:off x="2880571" y="5258447"/>
              <a:ext cx="124975" cy="15772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9376E271-1F82-A827-39FE-50007F4FDF75}"/>
                </a:ext>
              </a:extLst>
            </p:cNvPr>
            <p:cNvCxnSpPr>
              <a:cxnSpLocks/>
              <a:stCxn id="248" idx="6"/>
              <a:endCxn id="321" idx="1"/>
            </p:cNvCxnSpPr>
            <p:nvPr/>
          </p:nvCxnSpPr>
          <p:spPr>
            <a:xfrm>
              <a:off x="3174181" y="5050296"/>
              <a:ext cx="124639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2372DFA-8667-6A0D-68C5-EDD612D37E29}"/>
                </a:ext>
              </a:extLst>
            </p:cNvPr>
            <p:cNvCxnSpPr>
              <a:cxnSpLocks/>
              <a:stCxn id="239" idx="5"/>
              <a:endCxn id="244" idx="2"/>
            </p:cNvCxnSpPr>
            <p:nvPr/>
          </p:nvCxnSpPr>
          <p:spPr>
            <a:xfrm>
              <a:off x="2880571" y="5347162"/>
              <a:ext cx="119703" cy="81741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D9C2FBB4-2098-380D-0080-0B8FC1082F71}"/>
                </a:ext>
              </a:extLst>
            </p:cNvPr>
            <p:cNvCxnSpPr>
              <a:cxnSpLocks/>
              <a:stCxn id="242" idx="6"/>
              <a:endCxn id="251" idx="2"/>
            </p:cNvCxnSpPr>
            <p:nvPr/>
          </p:nvCxnSpPr>
          <p:spPr>
            <a:xfrm>
              <a:off x="3028686" y="5144948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C435FC77-2CA4-90F7-A9CB-067DD890F31B}"/>
                </a:ext>
              </a:extLst>
            </p:cNvPr>
            <p:cNvCxnSpPr>
              <a:cxnSpLocks/>
              <a:stCxn id="208" idx="6"/>
              <a:endCxn id="248" idx="2"/>
            </p:cNvCxnSpPr>
            <p:nvPr/>
          </p:nvCxnSpPr>
          <p:spPr>
            <a:xfrm>
              <a:off x="3023750" y="5050296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3FE6FC1C-C4D9-4B77-BC4D-F28B6CFE8416}"/>
                </a:ext>
              </a:extLst>
            </p:cNvPr>
            <p:cNvCxnSpPr>
              <a:cxnSpLocks/>
              <a:stCxn id="208" idx="5"/>
              <a:endCxn id="249" idx="1"/>
            </p:cNvCxnSpPr>
            <p:nvPr/>
          </p:nvCxnSpPr>
          <p:spPr>
            <a:xfrm>
              <a:off x="3018478" y="5063024"/>
              <a:ext cx="137499" cy="16384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D7BF741E-BE9D-6734-221E-99046577C900}"/>
                </a:ext>
              </a:extLst>
            </p:cNvPr>
            <p:cNvCxnSpPr>
              <a:cxnSpLocks/>
              <a:stCxn id="210" idx="5"/>
              <a:endCxn id="252" idx="1"/>
            </p:cNvCxnSpPr>
            <p:nvPr/>
          </p:nvCxnSpPr>
          <p:spPr>
            <a:xfrm>
              <a:off x="3031002" y="5252328"/>
              <a:ext cx="124975" cy="163847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DC7FF3A1-C48F-DAA6-FF01-CF99E70BAF71}"/>
                </a:ext>
              </a:extLst>
            </p:cNvPr>
            <p:cNvCxnSpPr>
              <a:cxnSpLocks/>
              <a:stCxn id="244" idx="6"/>
              <a:endCxn id="250" idx="3"/>
            </p:cNvCxnSpPr>
            <p:nvPr/>
          </p:nvCxnSpPr>
          <p:spPr>
            <a:xfrm flipV="1">
              <a:off x="3036274" y="5346980"/>
              <a:ext cx="119703" cy="81923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FA957FD1-1C26-7D46-DBEF-A0C5C620BFDF}"/>
                </a:ext>
              </a:extLst>
            </p:cNvPr>
            <p:cNvCxnSpPr>
              <a:cxnSpLocks/>
              <a:stCxn id="213" idx="6"/>
              <a:endCxn id="249" idx="3"/>
            </p:cNvCxnSpPr>
            <p:nvPr/>
          </p:nvCxnSpPr>
          <p:spPr>
            <a:xfrm flipV="1">
              <a:off x="3036274" y="5252328"/>
              <a:ext cx="119703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DE203828-CFFA-394F-3A4E-B763A278C7AB}"/>
                </a:ext>
              </a:extLst>
            </p:cNvPr>
            <p:cNvCxnSpPr>
              <a:cxnSpLocks/>
              <a:stCxn id="249" idx="6"/>
              <a:endCxn id="255" idx="2"/>
            </p:cNvCxnSpPr>
            <p:nvPr/>
          </p:nvCxnSpPr>
          <p:spPr>
            <a:xfrm>
              <a:off x="3186705" y="5239600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C77B0510-299C-DDEA-F92E-1836663EAB77}"/>
                </a:ext>
              </a:extLst>
            </p:cNvPr>
            <p:cNvCxnSpPr>
              <a:cxnSpLocks/>
              <a:stCxn id="252" idx="6"/>
              <a:endCxn id="322" idx="2"/>
            </p:cNvCxnSpPr>
            <p:nvPr/>
          </p:nvCxnSpPr>
          <p:spPr>
            <a:xfrm>
              <a:off x="3186705" y="5428903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39AC8D2-6396-8DCB-E3F9-AC677FDA549D}"/>
                </a:ext>
              </a:extLst>
            </p:cNvPr>
            <p:cNvCxnSpPr>
              <a:cxnSpLocks/>
              <a:stCxn id="250" idx="7"/>
              <a:endCxn id="321" idx="3"/>
            </p:cNvCxnSpPr>
            <p:nvPr/>
          </p:nvCxnSpPr>
          <p:spPr>
            <a:xfrm flipV="1">
              <a:off x="3181433" y="5157676"/>
              <a:ext cx="117387" cy="16384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512DFE03-91C4-7B9B-9FAD-CB32F1D9D5DA}"/>
                </a:ext>
              </a:extLst>
            </p:cNvPr>
            <p:cNvCxnSpPr>
              <a:cxnSpLocks/>
              <a:stCxn id="250" idx="5"/>
              <a:endCxn id="322" idx="1"/>
            </p:cNvCxnSpPr>
            <p:nvPr/>
          </p:nvCxnSpPr>
          <p:spPr>
            <a:xfrm>
              <a:off x="3181433" y="5346980"/>
              <a:ext cx="124975" cy="691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72E849B4-C1EE-04EB-5FD3-7A12CDE90F7A}"/>
                </a:ext>
              </a:extLst>
            </p:cNvPr>
            <p:cNvCxnSpPr>
              <a:cxnSpLocks/>
              <a:stCxn id="252" idx="7"/>
              <a:endCxn id="320" idx="3"/>
            </p:cNvCxnSpPr>
            <p:nvPr/>
          </p:nvCxnSpPr>
          <p:spPr>
            <a:xfrm flipV="1">
              <a:off x="3181433" y="5346980"/>
              <a:ext cx="124975" cy="691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4B5F44E-D983-172B-5261-D725F0C8B5E0}"/>
                </a:ext>
              </a:extLst>
            </p:cNvPr>
            <p:cNvCxnSpPr>
              <a:cxnSpLocks/>
              <a:stCxn id="255" idx="6"/>
              <a:endCxn id="324" idx="3"/>
            </p:cNvCxnSpPr>
            <p:nvPr/>
          </p:nvCxnSpPr>
          <p:spPr>
            <a:xfrm flipV="1">
              <a:off x="3337136" y="5169732"/>
              <a:ext cx="107179" cy="6986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25D220D-1521-6D07-56EA-B1B1AE69F7D4}"/>
                </a:ext>
              </a:extLst>
            </p:cNvPr>
            <p:cNvCxnSpPr>
              <a:cxnSpLocks/>
              <a:stCxn id="321" idx="6"/>
              <a:endCxn id="324" idx="2"/>
            </p:cNvCxnSpPr>
            <p:nvPr/>
          </p:nvCxnSpPr>
          <p:spPr>
            <a:xfrm>
              <a:off x="3329548" y="5144948"/>
              <a:ext cx="109495" cy="1205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ECA19D93-E20D-D794-25D2-E03C32FB3DC8}"/>
                </a:ext>
              </a:extLst>
            </p:cNvPr>
            <p:cNvCxnSpPr>
              <a:cxnSpLocks/>
              <a:stCxn id="254" idx="5"/>
              <a:endCxn id="325" idx="0"/>
            </p:cNvCxnSpPr>
            <p:nvPr/>
          </p:nvCxnSpPr>
          <p:spPr>
            <a:xfrm>
              <a:off x="3319340" y="5063024"/>
              <a:ext cx="137703" cy="1646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B139C74F-A375-933C-06D1-A8D29B7C9CBF}"/>
                </a:ext>
              </a:extLst>
            </p:cNvPr>
            <p:cNvCxnSpPr>
              <a:cxnSpLocks/>
              <a:stCxn id="322" idx="7"/>
              <a:endCxn id="327" idx="3"/>
            </p:cNvCxnSpPr>
            <p:nvPr/>
          </p:nvCxnSpPr>
          <p:spPr>
            <a:xfrm flipV="1">
              <a:off x="3331864" y="5347162"/>
              <a:ext cx="112451" cy="69013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8601F1E7-3528-B59E-3BEE-B3A862CACA9B}"/>
                </a:ext>
              </a:extLst>
            </p:cNvPr>
            <p:cNvCxnSpPr>
              <a:cxnSpLocks/>
              <a:stCxn id="320" idx="7"/>
              <a:endCxn id="325" idx="3"/>
            </p:cNvCxnSpPr>
            <p:nvPr/>
          </p:nvCxnSpPr>
          <p:spPr>
            <a:xfrm flipV="1">
              <a:off x="3331864" y="5258447"/>
              <a:ext cx="112451" cy="63077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E4BBBB5A-8BC0-143E-735F-A50053A92A72}"/>
                </a:ext>
              </a:extLst>
            </p:cNvPr>
            <p:cNvCxnSpPr>
              <a:cxnSpLocks/>
              <a:stCxn id="255" idx="6"/>
              <a:endCxn id="327" idx="1"/>
            </p:cNvCxnSpPr>
            <p:nvPr/>
          </p:nvCxnSpPr>
          <p:spPr>
            <a:xfrm>
              <a:off x="3337136" y="5239600"/>
              <a:ext cx="107179" cy="8210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10" name="Table 409">
            <a:extLst>
              <a:ext uri="{FF2B5EF4-FFF2-40B4-BE49-F238E27FC236}">
                <a16:creationId xmlns:a16="http://schemas.microsoft.com/office/drawing/2014/main" id="{CD70C755-61C6-1605-7FC7-6375E34E87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9591987"/>
              </p:ext>
            </p:extLst>
          </p:nvPr>
        </p:nvGraphicFramePr>
        <p:xfrm>
          <a:off x="5232529" y="277292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1" name="Table 410">
            <a:extLst>
              <a:ext uri="{FF2B5EF4-FFF2-40B4-BE49-F238E27FC236}">
                <a16:creationId xmlns:a16="http://schemas.microsoft.com/office/drawing/2014/main" id="{B5E6F81D-55FA-2C06-88BB-81B8B99E01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347398"/>
              </p:ext>
            </p:extLst>
          </p:nvPr>
        </p:nvGraphicFramePr>
        <p:xfrm>
          <a:off x="5283735" y="284242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2" name="Table 411">
            <a:extLst>
              <a:ext uri="{FF2B5EF4-FFF2-40B4-BE49-F238E27FC236}">
                <a16:creationId xmlns:a16="http://schemas.microsoft.com/office/drawing/2014/main" id="{79B467EC-75A7-EA01-8405-A7CD70E64F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859885"/>
              </p:ext>
            </p:extLst>
          </p:nvPr>
        </p:nvGraphicFramePr>
        <p:xfrm>
          <a:off x="5334942" y="291191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4" name="Table 413">
            <a:extLst>
              <a:ext uri="{FF2B5EF4-FFF2-40B4-BE49-F238E27FC236}">
                <a16:creationId xmlns:a16="http://schemas.microsoft.com/office/drawing/2014/main" id="{019A3EF7-6524-1A89-5FB3-AF14988A06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1847150"/>
              </p:ext>
            </p:extLst>
          </p:nvPr>
        </p:nvGraphicFramePr>
        <p:xfrm>
          <a:off x="5152111" y="420155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5" name="Table 414">
            <a:extLst>
              <a:ext uri="{FF2B5EF4-FFF2-40B4-BE49-F238E27FC236}">
                <a16:creationId xmlns:a16="http://schemas.microsoft.com/office/drawing/2014/main" id="{415B61C0-8A5A-5E13-21E4-506583051D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383427"/>
              </p:ext>
            </p:extLst>
          </p:nvPr>
        </p:nvGraphicFramePr>
        <p:xfrm>
          <a:off x="5203317" y="427315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6" name="Table 415">
            <a:extLst>
              <a:ext uri="{FF2B5EF4-FFF2-40B4-BE49-F238E27FC236}">
                <a16:creationId xmlns:a16="http://schemas.microsoft.com/office/drawing/2014/main" id="{650B282D-DA23-ECF6-2911-B81C74A37D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428867"/>
              </p:ext>
            </p:extLst>
          </p:nvPr>
        </p:nvGraphicFramePr>
        <p:xfrm>
          <a:off x="5254524" y="434476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417" name="Right Arrow 416">
            <a:extLst>
              <a:ext uri="{FF2B5EF4-FFF2-40B4-BE49-F238E27FC236}">
                <a16:creationId xmlns:a16="http://schemas.microsoft.com/office/drawing/2014/main" id="{56C0EDAF-927C-E3CC-0064-2D20D9672548}"/>
              </a:ext>
            </a:extLst>
          </p:cNvPr>
          <p:cNvSpPr/>
          <p:nvPr/>
        </p:nvSpPr>
        <p:spPr>
          <a:xfrm rot="19261992">
            <a:off x="2145481" y="2199872"/>
            <a:ext cx="449912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18" name="Right Arrow 417">
            <a:extLst>
              <a:ext uri="{FF2B5EF4-FFF2-40B4-BE49-F238E27FC236}">
                <a16:creationId xmlns:a16="http://schemas.microsoft.com/office/drawing/2014/main" id="{D9B18CC4-5FB1-9084-BD7A-5B36360D019F}"/>
              </a:ext>
            </a:extLst>
          </p:cNvPr>
          <p:cNvSpPr/>
          <p:nvPr/>
        </p:nvSpPr>
        <p:spPr>
          <a:xfrm>
            <a:off x="2193732" y="3053472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20" name="Right Arrow 419">
            <a:extLst>
              <a:ext uri="{FF2B5EF4-FFF2-40B4-BE49-F238E27FC236}">
                <a16:creationId xmlns:a16="http://schemas.microsoft.com/office/drawing/2014/main" id="{3DC1DDB8-49F3-CD54-4924-A05083F2EEAC}"/>
              </a:ext>
            </a:extLst>
          </p:cNvPr>
          <p:cNvSpPr/>
          <p:nvPr/>
        </p:nvSpPr>
        <p:spPr>
          <a:xfrm>
            <a:off x="4680769" y="1619344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21" name="Right Arrow 420">
            <a:extLst>
              <a:ext uri="{FF2B5EF4-FFF2-40B4-BE49-F238E27FC236}">
                <a16:creationId xmlns:a16="http://schemas.microsoft.com/office/drawing/2014/main" id="{CC4FFD95-7D62-3EA7-2462-1347014AC0C3}"/>
              </a:ext>
            </a:extLst>
          </p:cNvPr>
          <p:cNvSpPr/>
          <p:nvPr/>
        </p:nvSpPr>
        <p:spPr>
          <a:xfrm>
            <a:off x="4680769" y="3079051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22" name="Right Arrow 421">
            <a:extLst>
              <a:ext uri="{FF2B5EF4-FFF2-40B4-BE49-F238E27FC236}">
                <a16:creationId xmlns:a16="http://schemas.microsoft.com/office/drawing/2014/main" id="{3884D3A3-798E-0CFB-F369-63A49AEBC251}"/>
              </a:ext>
            </a:extLst>
          </p:cNvPr>
          <p:cNvSpPr/>
          <p:nvPr/>
        </p:nvSpPr>
        <p:spPr>
          <a:xfrm>
            <a:off x="4680769" y="4633940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pic>
        <p:nvPicPr>
          <p:cNvPr id="427" name="Graphic 426" descr="Arrow circle with solid fill">
            <a:extLst>
              <a:ext uri="{FF2B5EF4-FFF2-40B4-BE49-F238E27FC236}">
                <a16:creationId xmlns:a16="http://schemas.microsoft.com/office/drawing/2014/main" id="{565D72EA-7A68-B7E0-689D-775E5FE028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7023" y="4797876"/>
            <a:ext cx="328964" cy="328964"/>
          </a:xfrm>
          <a:prstGeom prst="rect">
            <a:avLst/>
          </a:prstGeom>
        </p:spPr>
      </p:pic>
      <p:sp>
        <p:nvSpPr>
          <p:cNvPr id="428" name="TextBox 427">
            <a:extLst>
              <a:ext uri="{FF2B5EF4-FFF2-40B4-BE49-F238E27FC236}">
                <a16:creationId xmlns:a16="http://schemas.microsoft.com/office/drawing/2014/main" id="{2B33AF07-A81D-9C6E-DBAD-36A13F981DD3}"/>
              </a:ext>
            </a:extLst>
          </p:cNvPr>
          <p:cNvSpPr txBox="1"/>
          <p:nvPr/>
        </p:nvSpPr>
        <p:spPr>
          <a:xfrm>
            <a:off x="2872861" y="5003730"/>
            <a:ext cx="12715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C</a:t>
            </a:r>
            <a:r>
              <a:rPr lang="en-DE" sz="1000" dirty="0"/>
              <a:t>ustom loss function</a:t>
            </a:r>
          </a:p>
        </p:txBody>
      </p:sp>
      <p:sp>
        <p:nvSpPr>
          <p:cNvPr id="430" name="Rectangle 429">
            <a:extLst>
              <a:ext uri="{FF2B5EF4-FFF2-40B4-BE49-F238E27FC236}">
                <a16:creationId xmlns:a16="http://schemas.microsoft.com/office/drawing/2014/main" id="{B01FF169-EDD8-0022-0967-1FEC97DFFAA9}"/>
              </a:ext>
            </a:extLst>
          </p:cNvPr>
          <p:cNvSpPr/>
          <p:nvPr/>
        </p:nvSpPr>
        <p:spPr>
          <a:xfrm>
            <a:off x="467544" y="1427317"/>
            <a:ext cx="1470256" cy="1006766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1" name="Rectangle 430">
            <a:extLst>
              <a:ext uri="{FF2B5EF4-FFF2-40B4-BE49-F238E27FC236}">
                <a16:creationId xmlns:a16="http://schemas.microsoft.com/office/drawing/2014/main" id="{54AAFFE4-F073-2EFD-1F9A-A0761707BBDE}"/>
              </a:ext>
            </a:extLst>
          </p:cNvPr>
          <p:cNvSpPr/>
          <p:nvPr/>
        </p:nvSpPr>
        <p:spPr>
          <a:xfrm>
            <a:off x="467544" y="3799248"/>
            <a:ext cx="1470256" cy="1006766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2" name="Right Arrow 431">
            <a:extLst>
              <a:ext uri="{FF2B5EF4-FFF2-40B4-BE49-F238E27FC236}">
                <a16:creationId xmlns:a16="http://schemas.microsoft.com/office/drawing/2014/main" id="{51C78BDC-421E-9BB7-6748-9943FC2B8118}"/>
              </a:ext>
            </a:extLst>
          </p:cNvPr>
          <p:cNvSpPr/>
          <p:nvPr/>
        </p:nvSpPr>
        <p:spPr>
          <a:xfrm rot="2338008" flipV="1">
            <a:off x="2145481" y="3907072"/>
            <a:ext cx="449912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33" name="TextBox 432">
            <a:extLst>
              <a:ext uri="{FF2B5EF4-FFF2-40B4-BE49-F238E27FC236}">
                <a16:creationId xmlns:a16="http://schemas.microsoft.com/office/drawing/2014/main" id="{35BC00D5-2D88-9E20-7E70-3D54A111FD2C}"/>
              </a:ext>
            </a:extLst>
          </p:cNvPr>
          <p:cNvSpPr txBox="1"/>
          <p:nvPr/>
        </p:nvSpPr>
        <p:spPr>
          <a:xfrm>
            <a:off x="4863846" y="903325"/>
            <a:ext cx="2156426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3 Data Reconstruction</a:t>
            </a:r>
          </a:p>
        </p:txBody>
      </p:sp>
      <p:graphicFrame>
        <p:nvGraphicFramePr>
          <p:cNvPr id="434" name="Table 433">
            <a:extLst>
              <a:ext uri="{FF2B5EF4-FFF2-40B4-BE49-F238E27FC236}">
                <a16:creationId xmlns:a16="http://schemas.microsoft.com/office/drawing/2014/main" id="{FEF0469A-88B9-9CA7-3B87-30A09194CC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7308821"/>
              </p:ext>
            </p:extLst>
          </p:nvPr>
        </p:nvGraphicFramePr>
        <p:xfrm>
          <a:off x="5320558" y="441636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35" name="Table 434">
            <a:extLst>
              <a:ext uri="{FF2B5EF4-FFF2-40B4-BE49-F238E27FC236}">
                <a16:creationId xmlns:a16="http://schemas.microsoft.com/office/drawing/2014/main" id="{6F9D7CDE-EF68-14AD-54D1-85FFDC3179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45222"/>
              </p:ext>
            </p:extLst>
          </p:nvPr>
        </p:nvGraphicFramePr>
        <p:xfrm>
          <a:off x="5371764" y="448796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36" name="Table 435">
            <a:extLst>
              <a:ext uri="{FF2B5EF4-FFF2-40B4-BE49-F238E27FC236}">
                <a16:creationId xmlns:a16="http://schemas.microsoft.com/office/drawing/2014/main" id="{6317EC96-0034-51CE-828F-786D03096A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472598"/>
              </p:ext>
            </p:extLst>
          </p:nvPr>
        </p:nvGraphicFramePr>
        <p:xfrm>
          <a:off x="5422971" y="455957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437" name="Right Brace 436">
            <a:extLst>
              <a:ext uri="{FF2B5EF4-FFF2-40B4-BE49-F238E27FC236}">
                <a16:creationId xmlns:a16="http://schemas.microsoft.com/office/drawing/2014/main" id="{04721E55-1A75-8344-9526-5366BDC2D6B4}"/>
              </a:ext>
            </a:extLst>
          </p:cNvPr>
          <p:cNvSpPr/>
          <p:nvPr/>
        </p:nvSpPr>
        <p:spPr>
          <a:xfrm>
            <a:off x="6803076" y="4201556"/>
            <a:ext cx="144016" cy="1120015"/>
          </a:xfrm>
          <a:prstGeom prst="rightBrace">
            <a:avLst/>
          </a:prstGeom>
          <a:ln w="19050">
            <a:solidFill>
              <a:srgbClr val="388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8" name="TextBox 437">
            <a:extLst>
              <a:ext uri="{FF2B5EF4-FFF2-40B4-BE49-F238E27FC236}">
                <a16:creationId xmlns:a16="http://schemas.microsoft.com/office/drawing/2014/main" id="{A9FE71EB-4150-5F04-3B59-5946C29777AC}"/>
              </a:ext>
            </a:extLst>
          </p:cNvPr>
          <p:cNvSpPr txBox="1"/>
          <p:nvPr/>
        </p:nvSpPr>
        <p:spPr>
          <a:xfrm rot="16200000">
            <a:off x="6575781" y="4571557"/>
            <a:ext cx="112001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400" dirty="0"/>
              <a:t>n</a:t>
            </a:r>
            <a:r>
              <a:rPr lang="en-DE" sz="1400" dirty="0"/>
              <a:t> runs * </a:t>
            </a:r>
          </a:p>
          <a:p>
            <a:pPr algn="ctr"/>
            <a:r>
              <a:rPr lang="en-DE" sz="1400" dirty="0"/>
              <a:t>m versions</a:t>
            </a:r>
          </a:p>
        </p:txBody>
      </p:sp>
    </p:spTree>
    <p:extLst>
      <p:ext uri="{BB962C8B-B14F-4D97-AF65-F5344CB8AC3E}">
        <p14:creationId xmlns:p14="http://schemas.microsoft.com/office/powerpoint/2010/main" val="2997408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B5B68D53-B7F3-8DFE-6B88-31979E56B2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637739"/>
              </p:ext>
            </p:extLst>
          </p:nvPr>
        </p:nvGraphicFramePr>
        <p:xfrm>
          <a:off x="637142" y="135782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F2D17F2E-E125-C498-B20B-77545F0CE3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348807"/>
              </p:ext>
            </p:extLst>
          </p:nvPr>
        </p:nvGraphicFramePr>
        <p:xfrm>
          <a:off x="688348" y="14273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D9797C25-795E-E3F9-75C5-E833004B5F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622331"/>
              </p:ext>
            </p:extLst>
          </p:nvPr>
        </p:nvGraphicFramePr>
        <p:xfrm>
          <a:off x="739555" y="149681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0" name="Table 409">
            <a:extLst>
              <a:ext uri="{FF2B5EF4-FFF2-40B4-BE49-F238E27FC236}">
                <a16:creationId xmlns:a16="http://schemas.microsoft.com/office/drawing/2014/main" id="{CD70C755-61C6-1605-7FC7-6375E34E87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196030"/>
              </p:ext>
            </p:extLst>
          </p:nvPr>
        </p:nvGraphicFramePr>
        <p:xfrm>
          <a:off x="637142" y="277292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1" name="Table 410">
            <a:extLst>
              <a:ext uri="{FF2B5EF4-FFF2-40B4-BE49-F238E27FC236}">
                <a16:creationId xmlns:a16="http://schemas.microsoft.com/office/drawing/2014/main" id="{B5E6F81D-55FA-2C06-88BB-81B8B99E01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5570512"/>
              </p:ext>
            </p:extLst>
          </p:nvPr>
        </p:nvGraphicFramePr>
        <p:xfrm>
          <a:off x="688348" y="284242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2" name="Table 411">
            <a:extLst>
              <a:ext uri="{FF2B5EF4-FFF2-40B4-BE49-F238E27FC236}">
                <a16:creationId xmlns:a16="http://schemas.microsoft.com/office/drawing/2014/main" id="{79B467EC-75A7-EA01-8405-A7CD70E64F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9791329"/>
              </p:ext>
            </p:extLst>
          </p:nvPr>
        </p:nvGraphicFramePr>
        <p:xfrm>
          <a:off x="739555" y="291191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4" name="Table 413">
            <a:extLst>
              <a:ext uri="{FF2B5EF4-FFF2-40B4-BE49-F238E27FC236}">
                <a16:creationId xmlns:a16="http://schemas.microsoft.com/office/drawing/2014/main" id="{019A3EF7-6524-1A89-5FB3-AF14988A06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035455"/>
              </p:ext>
            </p:extLst>
          </p:nvPr>
        </p:nvGraphicFramePr>
        <p:xfrm>
          <a:off x="556724" y="420155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5" name="Table 414">
            <a:extLst>
              <a:ext uri="{FF2B5EF4-FFF2-40B4-BE49-F238E27FC236}">
                <a16:creationId xmlns:a16="http://schemas.microsoft.com/office/drawing/2014/main" id="{415B61C0-8A5A-5E13-21E4-506583051D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0537503"/>
              </p:ext>
            </p:extLst>
          </p:nvPr>
        </p:nvGraphicFramePr>
        <p:xfrm>
          <a:off x="607930" y="427315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6" name="Table 415">
            <a:extLst>
              <a:ext uri="{FF2B5EF4-FFF2-40B4-BE49-F238E27FC236}">
                <a16:creationId xmlns:a16="http://schemas.microsoft.com/office/drawing/2014/main" id="{650B282D-DA23-ECF6-2911-B81C74A37D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966776"/>
              </p:ext>
            </p:extLst>
          </p:nvPr>
        </p:nvGraphicFramePr>
        <p:xfrm>
          <a:off x="659137" y="434476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433" name="TextBox 432">
            <a:extLst>
              <a:ext uri="{FF2B5EF4-FFF2-40B4-BE49-F238E27FC236}">
                <a16:creationId xmlns:a16="http://schemas.microsoft.com/office/drawing/2014/main" id="{35BC00D5-2D88-9E20-7E70-3D54A111FD2C}"/>
              </a:ext>
            </a:extLst>
          </p:cNvPr>
          <p:cNvSpPr txBox="1"/>
          <p:nvPr/>
        </p:nvSpPr>
        <p:spPr>
          <a:xfrm>
            <a:off x="268459" y="903325"/>
            <a:ext cx="2156426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Reconstructed Data</a:t>
            </a:r>
          </a:p>
        </p:txBody>
      </p:sp>
      <p:graphicFrame>
        <p:nvGraphicFramePr>
          <p:cNvPr id="434" name="Table 433">
            <a:extLst>
              <a:ext uri="{FF2B5EF4-FFF2-40B4-BE49-F238E27FC236}">
                <a16:creationId xmlns:a16="http://schemas.microsoft.com/office/drawing/2014/main" id="{FEF0469A-88B9-9CA7-3B87-30A09194CC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0455296"/>
              </p:ext>
            </p:extLst>
          </p:nvPr>
        </p:nvGraphicFramePr>
        <p:xfrm>
          <a:off x="725171" y="441636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35" name="Table 434">
            <a:extLst>
              <a:ext uri="{FF2B5EF4-FFF2-40B4-BE49-F238E27FC236}">
                <a16:creationId xmlns:a16="http://schemas.microsoft.com/office/drawing/2014/main" id="{6F9D7CDE-EF68-14AD-54D1-85FFDC3179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239047"/>
              </p:ext>
            </p:extLst>
          </p:nvPr>
        </p:nvGraphicFramePr>
        <p:xfrm>
          <a:off x="776377" y="448796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36" name="Table 435">
            <a:extLst>
              <a:ext uri="{FF2B5EF4-FFF2-40B4-BE49-F238E27FC236}">
                <a16:creationId xmlns:a16="http://schemas.microsoft.com/office/drawing/2014/main" id="{6317EC96-0034-51CE-828F-786D03096A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11103"/>
              </p:ext>
            </p:extLst>
          </p:nvPr>
        </p:nvGraphicFramePr>
        <p:xfrm>
          <a:off x="827584" y="455957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F2F40D72-AC58-E87C-3807-E50BB10A2D5F}"/>
              </a:ext>
            </a:extLst>
          </p:cNvPr>
          <p:cNvGrpSpPr/>
          <p:nvPr/>
        </p:nvGrpSpPr>
        <p:grpSpPr>
          <a:xfrm>
            <a:off x="3244774" y="1508479"/>
            <a:ext cx="922447" cy="738664"/>
            <a:chOff x="5639711" y="2001204"/>
            <a:chExt cx="922447" cy="73866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47AB9F6-E68B-A94E-AE77-6FC044D0E94B}"/>
                </a:ext>
              </a:extLst>
            </p:cNvPr>
            <p:cNvGrpSpPr/>
            <p:nvPr/>
          </p:nvGrpSpPr>
          <p:grpSpPr>
            <a:xfrm>
              <a:off x="5639711" y="2001204"/>
              <a:ext cx="823356" cy="607176"/>
              <a:chOff x="5334009" y="1598212"/>
              <a:chExt cx="1164485" cy="858741"/>
            </a:xfrm>
          </p:grpSpPr>
          <p:sp>
            <p:nvSpPr>
              <p:cNvPr id="38" name="Rounded Rectangle 37">
                <a:extLst>
                  <a:ext uri="{FF2B5EF4-FFF2-40B4-BE49-F238E27FC236}">
                    <a16:creationId xmlns:a16="http://schemas.microsoft.com/office/drawing/2014/main" id="{B2196B6F-9CF1-C37A-5DF1-815E6DBEC302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A63EB48A-91DD-CBBB-9B05-16BA36D1C96B}"/>
                  </a:ext>
                </a:extLst>
              </p:cNvPr>
              <p:cNvGrpSpPr/>
              <p:nvPr/>
            </p:nvGrpSpPr>
            <p:grpSpPr>
              <a:xfrm>
                <a:off x="5433150" y="1661329"/>
                <a:ext cx="966204" cy="751220"/>
                <a:chOff x="5997323" y="1518759"/>
                <a:chExt cx="1476986" cy="1148351"/>
              </a:xfrm>
            </p:grpSpPr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F528298A-CEA2-2E03-A59C-F743ABBEB241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B91350B8-ACA8-2151-018B-C06E97567EBC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DF76AE67-C486-979E-E8C1-BE225A1042A5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7312E139-846F-A646-06EC-11389AD594BA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2784AE2C-9207-17DF-BBEF-3707806DC575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DAE04A5A-BDAD-003C-8094-9095959D066C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7F9B490F-B13F-BB27-7436-FA3C62602A73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084EBED0-4CCF-3EAD-EC10-AF4A08598C3C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3898379-31E0-D5DF-D40E-F239869E1859}"/>
                </a:ext>
              </a:extLst>
            </p:cNvPr>
            <p:cNvGrpSpPr/>
            <p:nvPr/>
          </p:nvGrpSpPr>
          <p:grpSpPr>
            <a:xfrm>
              <a:off x="5689258" y="2066948"/>
              <a:ext cx="823356" cy="607176"/>
              <a:chOff x="5334009" y="1598212"/>
              <a:chExt cx="1164485" cy="858741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3A29C5F5-FD2B-37F3-0919-532968D5FF67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A77DE9F-45E0-7A18-8E70-FE89345A9365}"/>
                  </a:ext>
                </a:extLst>
              </p:cNvPr>
              <p:cNvGrpSpPr/>
              <p:nvPr/>
            </p:nvGrpSpPr>
            <p:grpSpPr>
              <a:xfrm>
                <a:off x="5477918" y="1629278"/>
                <a:ext cx="921438" cy="783271"/>
                <a:chOff x="6065755" y="1469764"/>
                <a:chExt cx="1408554" cy="1197346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599F2C70-4535-874A-62C6-ED91967FD20B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979ADF75-A924-A690-C9FE-136E7E70E5FF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7E6736BC-8FB9-D88A-1676-CC5F526B6232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B51702CA-EE47-DBE0-9373-D518C933C29A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E3181A0D-23AE-5DD0-25D7-069783543DF7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895733CA-EF0F-DF1B-74EE-9F98F3CD99AC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35B4C0E4-6145-470D-F66C-9F7BFB2DF8B2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091FB5F-6814-3124-8C0B-730B02A135F1}"/>
                </a:ext>
              </a:extLst>
            </p:cNvPr>
            <p:cNvGrpSpPr/>
            <p:nvPr/>
          </p:nvGrpSpPr>
          <p:grpSpPr>
            <a:xfrm>
              <a:off x="5738802" y="2132692"/>
              <a:ext cx="823356" cy="607176"/>
              <a:chOff x="5334009" y="1598212"/>
              <a:chExt cx="1164485" cy="858741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7AB26182-D776-FC5E-9FF3-4684E7E8D9DF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1816502-9DD7-6DB9-93E2-4201DAEECCE1}"/>
                  </a:ext>
                </a:extLst>
              </p:cNvPr>
              <p:cNvGrpSpPr/>
              <p:nvPr/>
            </p:nvGrpSpPr>
            <p:grpSpPr>
              <a:xfrm>
                <a:off x="5433150" y="1629278"/>
                <a:ext cx="966204" cy="783271"/>
                <a:chOff x="5997323" y="1469764"/>
                <a:chExt cx="1476986" cy="1197346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70B12E92-F8BA-E124-CC6B-F7DAF8208C4E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67BEF552-DB8C-0105-77AD-C42B66705F61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400232E6-D69C-20CF-59AA-9BC5E75F5A7C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58D9D61E-5956-F47A-620D-2FE615AF4699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4212A170-1DC4-A8E3-C3EF-882E41654923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06150F8C-D025-CDE3-A78B-E67726EEE254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D07123AF-0321-6D7F-5744-9632D02A8ABC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CED1FA0B-7A3C-131F-E3B0-7127E4B89952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69E290EF-5EEA-EF8D-4DB8-56B0131C8AAA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8E348D8-ECB6-1D29-B435-B97D4C265C3B}"/>
              </a:ext>
            </a:extLst>
          </p:cNvPr>
          <p:cNvSpPr txBox="1"/>
          <p:nvPr/>
        </p:nvSpPr>
        <p:spPr>
          <a:xfrm>
            <a:off x="2627784" y="903325"/>
            <a:ext cx="2156426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4 Clustering</a:t>
            </a:r>
          </a:p>
        </p:txBody>
      </p: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2121C7D3-9FE3-C3CD-4695-875A031DBF38}"/>
              </a:ext>
            </a:extLst>
          </p:cNvPr>
          <p:cNvGrpSpPr/>
          <p:nvPr/>
        </p:nvGrpSpPr>
        <p:grpSpPr>
          <a:xfrm>
            <a:off x="3151131" y="4268891"/>
            <a:ext cx="1109733" cy="925951"/>
            <a:chOff x="3244773" y="4268891"/>
            <a:chExt cx="1109733" cy="925951"/>
          </a:xfrm>
        </p:grpSpPr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4C9A4EDC-AF4B-FEFD-757A-1E7D9FA04B2A}"/>
                </a:ext>
              </a:extLst>
            </p:cNvPr>
            <p:cNvGrpSpPr/>
            <p:nvPr/>
          </p:nvGrpSpPr>
          <p:grpSpPr>
            <a:xfrm>
              <a:off x="3244773" y="4268891"/>
              <a:ext cx="823356" cy="607176"/>
              <a:chOff x="5334009" y="1598212"/>
              <a:chExt cx="1164485" cy="858741"/>
            </a:xfrm>
          </p:grpSpPr>
          <p:sp>
            <p:nvSpPr>
              <p:cNvPr id="206" name="Rounded Rectangle 205">
                <a:extLst>
                  <a:ext uri="{FF2B5EF4-FFF2-40B4-BE49-F238E27FC236}">
                    <a16:creationId xmlns:a16="http://schemas.microsoft.com/office/drawing/2014/main" id="{9EB2A8EB-DCED-FAEB-16D4-CE97D29A01B5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F1EEFEA8-4219-4454-8DEC-1172A7770BC3}"/>
                  </a:ext>
                </a:extLst>
              </p:cNvPr>
              <p:cNvGrpSpPr/>
              <p:nvPr/>
            </p:nvGrpSpPr>
            <p:grpSpPr>
              <a:xfrm>
                <a:off x="5433150" y="1661329"/>
                <a:ext cx="966204" cy="751220"/>
                <a:chOff x="5997323" y="1518759"/>
                <a:chExt cx="1476986" cy="1148351"/>
              </a:xfrm>
            </p:grpSpPr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CA863561-E6AE-8A41-5191-30D1123F9A1A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C39B61FE-5196-E033-321F-C0DD93C769D3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12" name="Oval 211">
                  <a:extLst>
                    <a:ext uri="{FF2B5EF4-FFF2-40B4-BE49-F238E27FC236}">
                      <a16:creationId xmlns:a16="http://schemas.microsoft.com/office/drawing/2014/main" id="{C6EEBCB7-F7DD-5326-9303-2C50A5FF6527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14" name="Oval 213">
                  <a:extLst>
                    <a:ext uri="{FF2B5EF4-FFF2-40B4-BE49-F238E27FC236}">
                      <a16:creationId xmlns:a16="http://schemas.microsoft.com/office/drawing/2014/main" id="{27888B5A-2356-FC26-E7F4-CFF2BAF3EA0D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16" name="Oval 215">
                  <a:extLst>
                    <a:ext uri="{FF2B5EF4-FFF2-40B4-BE49-F238E27FC236}">
                      <a16:creationId xmlns:a16="http://schemas.microsoft.com/office/drawing/2014/main" id="{2B315CAC-EB55-8F41-036A-6EC71975D112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17" name="Oval 216">
                  <a:extLst>
                    <a:ext uri="{FF2B5EF4-FFF2-40B4-BE49-F238E27FC236}">
                      <a16:creationId xmlns:a16="http://schemas.microsoft.com/office/drawing/2014/main" id="{25FCB974-75F1-2803-C4DD-03E7FA50D27D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18" name="Oval 217">
                  <a:extLst>
                    <a:ext uri="{FF2B5EF4-FFF2-40B4-BE49-F238E27FC236}">
                      <a16:creationId xmlns:a16="http://schemas.microsoft.com/office/drawing/2014/main" id="{8ABE88FB-1157-DCA2-E0C0-BE430B148D66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19" name="Oval 218">
                  <a:extLst>
                    <a:ext uri="{FF2B5EF4-FFF2-40B4-BE49-F238E27FC236}">
                      <a16:creationId xmlns:a16="http://schemas.microsoft.com/office/drawing/2014/main" id="{76429FE9-5F84-9FAA-735E-B1C0373B21B9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6FF07C9D-4E37-F5E7-41FC-4E41C3FE2365}"/>
                </a:ext>
              </a:extLst>
            </p:cNvPr>
            <p:cNvGrpSpPr/>
            <p:nvPr/>
          </p:nvGrpSpPr>
          <p:grpSpPr>
            <a:xfrm>
              <a:off x="3302048" y="4332646"/>
              <a:ext cx="823356" cy="607176"/>
              <a:chOff x="5334009" y="1598212"/>
              <a:chExt cx="1164485" cy="858741"/>
            </a:xfrm>
          </p:grpSpPr>
          <p:sp>
            <p:nvSpPr>
              <p:cNvPr id="125" name="Rounded Rectangle 124">
                <a:extLst>
                  <a:ext uri="{FF2B5EF4-FFF2-40B4-BE49-F238E27FC236}">
                    <a16:creationId xmlns:a16="http://schemas.microsoft.com/office/drawing/2014/main" id="{2CC4BA56-44D2-4C58-04E6-8B5E01A786CC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0B7CC1FE-640A-7A0A-B3FD-E5B46A79B9F4}"/>
                  </a:ext>
                </a:extLst>
              </p:cNvPr>
              <p:cNvGrpSpPr/>
              <p:nvPr/>
            </p:nvGrpSpPr>
            <p:grpSpPr>
              <a:xfrm>
                <a:off x="5477918" y="1629278"/>
                <a:ext cx="921438" cy="783271"/>
                <a:chOff x="6065755" y="1469764"/>
                <a:chExt cx="1408554" cy="1197346"/>
              </a:xfrm>
            </p:grpSpPr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D5A869DF-6DB8-447E-5187-45BDFAA3519D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92" name="Oval 191">
                  <a:extLst>
                    <a:ext uri="{FF2B5EF4-FFF2-40B4-BE49-F238E27FC236}">
                      <a16:creationId xmlns:a16="http://schemas.microsoft.com/office/drawing/2014/main" id="{510725E3-DFA7-366F-BB39-75B30A8B93DE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93" name="Oval 192">
                  <a:extLst>
                    <a:ext uri="{FF2B5EF4-FFF2-40B4-BE49-F238E27FC236}">
                      <a16:creationId xmlns:a16="http://schemas.microsoft.com/office/drawing/2014/main" id="{4F15FCE7-8F8C-2A18-4256-99B35566D7B2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94" name="Oval 193">
                  <a:extLst>
                    <a:ext uri="{FF2B5EF4-FFF2-40B4-BE49-F238E27FC236}">
                      <a16:creationId xmlns:a16="http://schemas.microsoft.com/office/drawing/2014/main" id="{5655329C-EFD8-B9F0-D9DC-E5BD1D9586E6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FD260FEA-D034-6F89-F52E-FEC633ED0B9B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96" name="Oval 195">
                  <a:extLst>
                    <a:ext uri="{FF2B5EF4-FFF2-40B4-BE49-F238E27FC236}">
                      <a16:creationId xmlns:a16="http://schemas.microsoft.com/office/drawing/2014/main" id="{7FE38CD5-D027-6DBD-3CE5-512874C37904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97" name="Oval 196">
                  <a:extLst>
                    <a:ext uri="{FF2B5EF4-FFF2-40B4-BE49-F238E27FC236}">
                      <a16:creationId xmlns:a16="http://schemas.microsoft.com/office/drawing/2014/main" id="{D7847938-1199-EAD2-C273-B11D3F6A731F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4C8DF4A6-28F0-759E-6A3F-146B26978399}"/>
                </a:ext>
              </a:extLst>
            </p:cNvPr>
            <p:cNvGrpSpPr/>
            <p:nvPr/>
          </p:nvGrpSpPr>
          <p:grpSpPr>
            <a:xfrm>
              <a:off x="3359323" y="4396401"/>
              <a:ext cx="823356" cy="607176"/>
              <a:chOff x="5334009" y="1598212"/>
              <a:chExt cx="1164485" cy="858741"/>
            </a:xfrm>
          </p:grpSpPr>
          <p:sp>
            <p:nvSpPr>
              <p:cNvPr id="113" name="Rounded Rectangle 112">
                <a:extLst>
                  <a:ext uri="{FF2B5EF4-FFF2-40B4-BE49-F238E27FC236}">
                    <a16:creationId xmlns:a16="http://schemas.microsoft.com/office/drawing/2014/main" id="{9C5BD802-97B8-E667-2548-1E0019741A52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36A36AE0-65D0-A9DD-21DD-227B3D29622E}"/>
                  </a:ext>
                </a:extLst>
              </p:cNvPr>
              <p:cNvGrpSpPr/>
              <p:nvPr/>
            </p:nvGrpSpPr>
            <p:grpSpPr>
              <a:xfrm>
                <a:off x="5433150" y="1629278"/>
                <a:ext cx="966204" cy="783271"/>
                <a:chOff x="5997323" y="1469764"/>
                <a:chExt cx="1476986" cy="1197346"/>
              </a:xfrm>
            </p:grpSpPr>
            <p:sp>
              <p:nvSpPr>
                <p:cNvPr id="115" name="Oval 114">
                  <a:extLst>
                    <a:ext uri="{FF2B5EF4-FFF2-40B4-BE49-F238E27FC236}">
                      <a16:creationId xmlns:a16="http://schemas.microsoft.com/office/drawing/2014/main" id="{62A8276C-CC47-E022-4A12-0A200CBC99AA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AEB846FE-12B5-DBE4-36E7-77A19D7766CD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B8B73C6F-05CC-3EE1-6C90-DAFD5B1FE02C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AC053FFA-A62B-C277-0314-7D9D9B33718E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3028B1BC-BD6B-5065-864B-8DDF88A6B16B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20" name="Oval 119">
                  <a:extLst>
                    <a:ext uri="{FF2B5EF4-FFF2-40B4-BE49-F238E27FC236}">
                      <a16:creationId xmlns:a16="http://schemas.microsoft.com/office/drawing/2014/main" id="{0922B9FD-98C5-84D3-36A5-AB4F2BC9C068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57CA68FF-169B-9EF9-DE5F-AC8CE77C102A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141F3DFB-1C6D-2E49-4D0E-1C3EE01D9781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DED06D91-2820-455D-5F8E-92504A581A27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2127AA65-56FF-9AC6-146C-36F93E78ED47}"/>
                </a:ext>
              </a:extLst>
            </p:cNvPr>
            <p:cNvGrpSpPr/>
            <p:nvPr/>
          </p:nvGrpSpPr>
          <p:grpSpPr>
            <a:xfrm>
              <a:off x="3416598" y="4460156"/>
              <a:ext cx="823356" cy="607176"/>
              <a:chOff x="5334009" y="1598212"/>
              <a:chExt cx="1164485" cy="858741"/>
            </a:xfrm>
          </p:grpSpPr>
          <p:sp>
            <p:nvSpPr>
              <p:cNvPr id="335" name="Rounded Rectangle 334">
                <a:extLst>
                  <a:ext uri="{FF2B5EF4-FFF2-40B4-BE49-F238E27FC236}">
                    <a16:creationId xmlns:a16="http://schemas.microsoft.com/office/drawing/2014/main" id="{2ED44498-97F0-EF87-77DD-4499DEA19ED6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337" name="Group 336">
                <a:extLst>
                  <a:ext uri="{FF2B5EF4-FFF2-40B4-BE49-F238E27FC236}">
                    <a16:creationId xmlns:a16="http://schemas.microsoft.com/office/drawing/2014/main" id="{3F4BACAC-BBA6-D57F-C1E8-958674A0FC5E}"/>
                  </a:ext>
                </a:extLst>
              </p:cNvPr>
              <p:cNvGrpSpPr/>
              <p:nvPr/>
            </p:nvGrpSpPr>
            <p:grpSpPr>
              <a:xfrm>
                <a:off x="5433150" y="1661329"/>
                <a:ext cx="966204" cy="751220"/>
                <a:chOff x="5997323" y="1518759"/>
                <a:chExt cx="1476986" cy="1148351"/>
              </a:xfrm>
            </p:grpSpPr>
            <p:sp>
              <p:nvSpPr>
                <p:cNvPr id="338" name="Oval 337">
                  <a:extLst>
                    <a:ext uri="{FF2B5EF4-FFF2-40B4-BE49-F238E27FC236}">
                      <a16:creationId xmlns:a16="http://schemas.microsoft.com/office/drawing/2014/main" id="{B9644756-52AE-6A22-F2E5-DD3DB365C3C8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F4D58D53-2D07-3FEB-2EC6-9677025AF13D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41" name="Oval 340">
                  <a:extLst>
                    <a:ext uri="{FF2B5EF4-FFF2-40B4-BE49-F238E27FC236}">
                      <a16:creationId xmlns:a16="http://schemas.microsoft.com/office/drawing/2014/main" id="{9D96F3B7-8FD5-1D96-1B6F-ED1DABA579D1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DA224962-4AEA-FCD4-0A9C-A70C8CAF9282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79228925-0BD8-EFE8-1C07-800D0DA5FA6F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4B09CB7A-6BC5-2D78-8A24-81E734A704C2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54A0D853-998F-F891-907B-87C0FB5D803F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48" name="Oval 347">
                  <a:extLst>
                    <a:ext uri="{FF2B5EF4-FFF2-40B4-BE49-F238E27FC236}">
                      <a16:creationId xmlns:a16="http://schemas.microsoft.com/office/drawing/2014/main" id="{D04D8C74-A22F-6148-BB4B-855B9B5377BA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222" name="Group 221">
              <a:extLst>
                <a:ext uri="{FF2B5EF4-FFF2-40B4-BE49-F238E27FC236}">
                  <a16:creationId xmlns:a16="http://schemas.microsoft.com/office/drawing/2014/main" id="{98E2FC8C-413D-19E1-5E85-80104D59915B}"/>
                </a:ext>
              </a:extLst>
            </p:cNvPr>
            <p:cNvGrpSpPr/>
            <p:nvPr/>
          </p:nvGrpSpPr>
          <p:grpSpPr>
            <a:xfrm>
              <a:off x="3473873" y="4523911"/>
              <a:ext cx="823356" cy="607176"/>
              <a:chOff x="5334009" y="1598212"/>
              <a:chExt cx="1164485" cy="858741"/>
            </a:xfrm>
          </p:grpSpPr>
          <p:sp>
            <p:nvSpPr>
              <p:cNvPr id="240" name="Rounded Rectangle 239">
                <a:extLst>
                  <a:ext uri="{FF2B5EF4-FFF2-40B4-BE49-F238E27FC236}">
                    <a16:creationId xmlns:a16="http://schemas.microsoft.com/office/drawing/2014/main" id="{43A3D688-527F-03A4-983F-B190F4EAFCB3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8186C30D-490A-08CA-EB60-5D9D60430966}"/>
                  </a:ext>
                </a:extLst>
              </p:cNvPr>
              <p:cNvGrpSpPr/>
              <p:nvPr/>
            </p:nvGrpSpPr>
            <p:grpSpPr>
              <a:xfrm>
                <a:off x="5477918" y="1629278"/>
                <a:ext cx="921438" cy="783271"/>
                <a:chOff x="6065755" y="1469764"/>
                <a:chExt cx="1408554" cy="1197346"/>
              </a:xfrm>
            </p:grpSpPr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ED68D70A-BD8B-9B00-749C-8E22773A025F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E1A72189-BCAA-D363-F40C-6FE94B3B4803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28" name="Oval 327">
                  <a:extLst>
                    <a:ext uri="{FF2B5EF4-FFF2-40B4-BE49-F238E27FC236}">
                      <a16:creationId xmlns:a16="http://schemas.microsoft.com/office/drawing/2014/main" id="{39CE3689-816C-5AE0-574E-C9715173CC2D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9203C52D-EEFE-DC1D-922D-3621A21A2DC6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31" name="Oval 330">
                  <a:extLst>
                    <a:ext uri="{FF2B5EF4-FFF2-40B4-BE49-F238E27FC236}">
                      <a16:creationId xmlns:a16="http://schemas.microsoft.com/office/drawing/2014/main" id="{1743D98B-D10A-E931-0EE3-356F9480A44F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6680F18B-53E3-7738-7212-C658EDDEAE09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334" name="Oval 333">
                  <a:extLst>
                    <a:ext uri="{FF2B5EF4-FFF2-40B4-BE49-F238E27FC236}">
                      <a16:creationId xmlns:a16="http://schemas.microsoft.com/office/drawing/2014/main" id="{B1B387E6-0E7B-31D8-E1B8-9858E187D7E2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7464FB95-2CCC-6C70-972F-B45561F17794}"/>
                </a:ext>
              </a:extLst>
            </p:cNvPr>
            <p:cNvGrpSpPr/>
            <p:nvPr/>
          </p:nvGrpSpPr>
          <p:grpSpPr>
            <a:xfrm>
              <a:off x="3531150" y="4587666"/>
              <a:ext cx="823356" cy="607176"/>
              <a:chOff x="5334009" y="1598212"/>
              <a:chExt cx="1164485" cy="858741"/>
            </a:xfrm>
          </p:grpSpPr>
          <p:sp>
            <p:nvSpPr>
              <p:cNvPr id="225" name="Rounded Rectangle 224">
                <a:extLst>
                  <a:ext uri="{FF2B5EF4-FFF2-40B4-BE49-F238E27FC236}">
                    <a16:creationId xmlns:a16="http://schemas.microsoft.com/office/drawing/2014/main" id="{198594ED-E7AB-3FEB-0439-DF9508D8550E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26" name="Group 225">
                <a:extLst>
                  <a:ext uri="{FF2B5EF4-FFF2-40B4-BE49-F238E27FC236}">
                    <a16:creationId xmlns:a16="http://schemas.microsoft.com/office/drawing/2014/main" id="{02DAC2E0-72D1-93FE-ADDC-F90EBB1A41A2}"/>
                  </a:ext>
                </a:extLst>
              </p:cNvPr>
              <p:cNvGrpSpPr/>
              <p:nvPr/>
            </p:nvGrpSpPr>
            <p:grpSpPr>
              <a:xfrm>
                <a:off x="5433150" y="1629278"/>
                <a:ext cx="966204" cy="783271"/>
                <a:chOff x="5997323" y="1469764"/>
                <a:chExt cx="1476986" cy="1197346"/>
              </a:xfrm>
            </p:grpSpPr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6CAFA0F7-211B-600E-37A2-20C5AACB956B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79975956-1478-88F0-3D88-6FB5F72268F2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29" name="Oval 228">
                  <a:extLst>
                    <a:ext uri="{FF2B5EF4-FFF2-40B4-BE49-F238E27FC236}">
                      <a16:creationId xmlns:a16="http://schemas.microsoft.com/office/drawing/2014/main" id="{279C46FA-7200-02BE-8203-8CF814F53359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31" name="Oval 230">
                  <a:extLst>
                    <a:ext uri="{FF2B5EF4-FFF2-40B4-BE49-F238E27FC236}">
                      <a16:creationId xmlns:a16="http://schemas.microsoft.com/office/drawing/2014/main" id="{6BDACEE0-B6B6-F0F3-1ED7-EC3AB387A11B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74EC29B4-D7B9-9FCF-1343-1169C8F3F85D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C51465EC-76A5-1844-92DB-266F6917D023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D068A0CE-24F6-48A0-7AE7-084A32C8CE5A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36" name="Oval 235">
                  <a:extLst>
                    <a:ext uri="{FF2B5EF4-FFF2-40B4-BE49-F238E27FC236}">
                      <a16:creationId xmlns:a16="http://schemas.microsoft.com/office/drawing/2014/main" id="{E7D148AF-DF83-3C89-4E18-A7CDA5F5512C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38" name="Oval 237">
                  <a:extLst>
                    <a:ext uri="{FF2B5EF4-FFF2-40B4-BE49-F238E27FC236}">
                      <a16:creationId xmlns:a16="http://schemas.microsoft.com/office/drawing/2014/main" id="{424F1EDA-60AC-EB1C-BC35-ACA4A2495B9C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8657600-3327-26CC-6C31-F2EB2A5F0683}"/>
              </a:ext>
            </a:extLst>
          </p:cNvPr>
          <p:cNvGrpSpPr/>
          <p:nvPr/>
        </p:nvGrpSpPr>
        <p:grpSpPr>
          <a:xfrm>
            <a:off x="3244774" y="2921207"/>
            <a:ext cx="922447" cy="738664"/>
            <a:chOff x="5639711" y="2001204"/>
            <a:chExt cx="922447" cy="738664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9731A1E-7925-7FB6-FCE1-130EFCB76A1F}"/>
                </a:ext>
              </a:extLst>
            </p:cNvPr>
            <p:cNvGrpSpPr/>
            <p:nvPr/>
          </p:nvGrpSpPr>
          <p:grpSpPr>
            <a:xfrm>
              <a:off x="5639711" y="2001204"/>
              <a:ext cx="823356" cy="607176"/>
              <a:chOff x="5334009" y="1598212"/>
              <a:chExt cx="1164485" cy="858741"/>
            </a:xfrm>
          </p:grpSpPr>
          <p:sp>
            <p:nvSpPr>
              <p:cNvPr id="83" name="Rounded Rectangle 82">
                <a:extLst>
                  <a:ext uri="{FF2B5EF4-FFF2-40B4-BE49-F238E27FC236}">
                    <a16:creationId xmlns:a16="http://schemas.microsoft.com/office/drawing/2014/main" id="{2491B6EE-1A7E-F8FF-F788-1F367729C3FD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2341947B-0CF0-C150-024B-D73D5719A78A}"/>
                  </a:ext>
                </a:extLst>
              </p:cNvPr>
              <p:cNvGrpSpPr/>
              <p:nvPr/>
            </p:nvGrpSpPr>
            <p:grpSpPr>
              <a:xfrm>
                <a:off x="5433150" y="1661329"/>
                <a:ext cx="966204" cy="751220"/>
                <a:chOff x="5997323" y="1518759"/>
                <a:chExt cx="1476986" cy="1148351"/>
              </a:xfrm>
            </p:grpSpPr>
            <p:sp>
              <p:nvSpPr>
                <p:cNvPr id="88" name="Oval 87">
                  <a:extLst>
                    <a:ext uri="{FF2B5EF4-FFF2-40B4-BE49-F238E27FC236}">
                      <a16:creationId xmlns:a16="http://schemas.microsoft.com/office/drawing/2014/main" id="{3AD059F9-D9AF-99DD-3DAE-C046DE248AA7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735B1DC9-7C14-CD68-4FA3-6FE67965A38F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29A454AE-33C4-7A89-11A7-1B54E36A21F6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A13CB333-444A-6E7E-1F9D-DCAF474A39D5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548FA5B0-8DCC-23D4-7503-615407B71FBE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04" name="Oval 103">
                  <a:extLst>
                    <a:ext uri="{FF2B5EF4-FFF2-40B4-BE49-F238E27FC236}">
                      <a16:creationId xmlns:a16="http://schemas.microsoft.com/office/drawing/2014/main" id="{D3F90053-63D3-6D74-DA7C-D5638A7E8259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16EF4DBD-0048-218E-8E5A-AB58169542C8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DDF13F15-5CBE-14B3-49BB-BF4FE7FAFF61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0449038-232D-A841-0A5C-095110735EFA}"/>
                </a:ext>
              </a:extLst>
            </p:cNvPr>
            <p:cNvGrpSpPr/>
            <p:nvPr/>
          </p:nvGrpSpPr>
          <p:grpSpPr>
            <a:xfrm>
              <a:off x="5689258" y="2066948"/>
              <a:ext cx="823356" cy="607176"/>
              <a:chOff x="5334009" y="1598212"/>
              <a:chExt cx="1164485" cy="858741"/>
            </a:xfrm>
          </p:grpSpPr>
          <p:sp>
            <p:nvSpPr>
              <p:cNvPr id="68" name="Rounded Rectangle 67">
                <a:extLst>
                  <a:ext uri="{FF2B5EF4-FFF2-40B4-BE49-F238E27FC236}">
                    <a16:creationId xmlns:a16="http://schemas.microsoft.com/office/drawing/2014/main" id="{F3E14564-57F6-A965-40F5-B5474C8F8528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33FECA79-8F47-B98E-F555-7B80732A84CB}"/>
                  </a:ext>
                </a:extLst>
              </p:cNvPr>
              <p:cNvGrpSpPr/>
              <p:nvPr/>
            </p:nvGrpSpPr>
            <p:grpSpPr>
              <a:xfrm>
                <a:off x="5477918" y="1629278"/>
                <a:ext cx="921438" cy="783271"/>
                <a:chOff x="6065755" y="1469764"/>
                <a:chExt cx="1408554" cy="1197346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4881025B-6459-37B6-6CA3-6E2FA43C4F20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71" name="Oval 70">
                  <a:extLst>
                    <a:ext uri="{FF2B5EF4-FFF2-40B4-BE49-F238E27FC236}">
                      <a16:creationId xmlns:a16="http://schemas.microsoft.com/office/drawing/2014/main" id="{E9B13593-057E-23D3-673A-E41BC61331FB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44C4365B-CCFF-540C-95F6-5E166BD240A6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7F81A3D9-7CF7-BC41-59A3-F3E9DC4BE89B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78" name="Oval 77">
                  <a:extLst>
                    <a:ext uri="{FF2B5EF4-FFF2-40B4-BE49-F238E27FC236}">
                      <a16:creationId xmlns:a16="http://schemas.microsoft.com/office/drawing/2014/main" id="{8D52A7FC-DD01-A64B-CD32-30270F6A9321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79" name="Oval 78">
                  <a:extLst>
                    <a:ext uri="{FF2B5EF4-FFF2-40B4-BE49-F238E27FC236}">
                      <a16:creationId xmlns:a16="http://schemas.microsoft.com/office/drawing/2014/main" id="{CCC900C7-FD9A-C1EF-ED22-EA6D61FB85B3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81" name="Oval 80">
                  <a:extLst>
                    <a:ext uri="{FF2B5EF4-FFF2-40B4-BE49-F238E27FC236}">
                      <a16:creationId xmlns:a16="http://schemas.microsoft.com/office/drawing/2014/main" id="{9D9ED296-8272-E18D-1DEE-34D40133C4BC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07679CE-6EDE-F4A1-1D88-683FC1DF3D08}"/>
                </a:ext>
              </a:extLst>
            </p:cNvPr>
            <p:cNvGrpSpPr/>
            <p:nvPr/>
          </p:nvGrpSpPr>
          <p:grpSpPr>
            <a:xfrm>
              <a:off x="5738802" y="2132692"/>
              <a:ext cx="823356" cy="607176"/>
              <a:chOff x="5334009" y="1598212"/>
              <a:chExt cx="1164485" cy="858741"/>
            </a:xfrm>
          </p:grpSpPr>
          <p:sp>
            <p:nvSpPr>
              <p:cNvPr id="53" name="Rounded Rectangle 52">
                <a:extLst>
                  <a:ext uri="{FF2B5EF4-FFF2-40B4-BE49-F238E27FC236}">
                    <a16:creationId xmlns:a16="http://schemas.microsoft.com/office/drawing/2014/main" id="{E94D8128-6EA4-E26F-25BD-332E1BDFCECB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1F0809A9-9773-8C57-03DE-CC5D242C7484}"/>
                  </a:ext>
                </a:extLst>
              </p:cNvPr>
              <p:cNvGrpSpPr/>
              <p:nvPr/>
            </p:nvGrpSpPr>
            <p:grpSpPr>
              <a:xfrm>
                <a:off x="5433150" y="1629278"/>
                <a:ext cx="966204" cy="783271"/>
                <a:chOff x="5997323" y="1469764"/>
                <a:chExt cx="1476986" cy="1197346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946F1181-CE96-E33D-545C-67C09CC18FBB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B12399C9-C2BE-C99B-0D3C-384685AC1AA9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75D6BEA5-4851-529D-6DAE-0869E340727C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ED878F0D-DC03-9E3F-45A1-529DD533D38F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4977E5B5-2829-EF68-CDE8-845FE67CECAD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1E6C6071-C6A2-068A-4216-C024A95F52EF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66B1C3F9-C09B-14A6-998C-31BBD5ADB1D2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B2C390B6-01F3-A1E9-4DF6-14C3588BCCB2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D0BE2AC1-7D77-945C-CD5D-3B72F39094F3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</p:grpSp>
      <p:sp>
        <p:nvSpPr>
          <p:cNvPr id="351" name="Right Arrow 350">
            <a:extLst>
              <a:ext uri="{FF2B5EF4-FFF2-40B4-BE49-F238E27FC236}">
                <a16:creationId xmlns:a16="http://schemas.microsoft.com/office/drawing/2014/main" id="{EFCDD2AF-F233-32E7-53F9-74D9CAA0F275}"/>
              </a:ext>
            </a:extLst>
          </p:cNvPr>
          <p:cNvSpPr/>
          <p:nvPr/>
        </p:nvSpPr>
        <p:spPr>
          <a:xfrm>
            <a:off x="2444454" y="1619344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352" name="Right Arrow 351">
            <a:extLst>
              <a:ext uri="{FF2B5EF4-FFF2-40B4-BE49-F238E27FC236}">
                <a16:creationId xmlns:a16="http://schemas.microsoft.com/office/drawing/2014/main" id="{99ABA263-1C9E-E20D-7B35-6A56A8483EA4}"/>
              </a:ext>
            </a:extLst>
          </p:cNvPr>
          <p:cNvSpPr/>
          <p:nvPr/>
        </p:nvSpPr>
        <p:spPr>
          <a:xfrm>
            <a:off x="2444454" y="3079051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354" name="Right Arrow 353">
            <a:extLst>
              <a:ext uri="{FF2B5EF4-FFF2-40B4-BE49-F238E27FC236}">
                <a16:creationId xmlns:a16="http://schemas.microsoft.com/office/drawing/2014/main" id="{55BCA1EC-4534-914E-493F-9228A74CA4C1}"/>
              </a:ext>
            </a:extLst>
          </p:cNvPr>
          <p:cNvSpPr/>
          <p:nvPr/>
        </p:nvSpPr>
        <p:spPr>
          <a:xfrm>
            <a:off x="2444454" y="4633940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9701496F-65F6-A3DF-DB48-2587923ED596}"/>
              </a:ext>
            </a:extLst>
          </p:cNvPr>
          <p:cNvSpPr txBox="1"/>
          <p:nvPr/>
        </p:nvSpPr>
        <p:spPr>
          <a:xfrm>
            <a:off x="5039636" y="903325"/>
            <a:ext cx="2156426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5 Performance Metrics</a:t>
            </a: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8D11F718-B94C-2F38-8023-6DFE9D47C095}"/>
              </a:ext>
            </a:extLst>
          </p:cNvPr>
          <p:cNvSpPr txBox="1"/>
          <p:nvPr/>
        </p:nvSpPr>
        <p:spPr>
          <a:xfrm>
            <a:off x="5293191" y="1459576"/>
            <a:ext cx="1660904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sz="1400" dirty="0"/>
              <a:t>5.1 Distribution Score</a:t>
            </a:r>
          </a:p>
        </p:txBody>
      </p:sp>
      <p:grpSp>
        <p:nvGrpSpPr>
          <p:cNvPr id="376" name="Group 375">
            <a:extLst>
              <a:ext uri="{FF2B5EF4-FFF2-40B4-BE49-F238E27FC236}">
                <a16:creationId xmlns:a16="http://schemas.microsoft.com/office/drawing/2014/main" id="{6A2274FD-8936-E73F-607D-9D273D2080F6}"/>
              </a:ext>
            </a:extLst>
          </p:cNvPr>
          <p:cNvGrpSpPr/>
          <p:nvPr/>
        </p:nvGrpSpPr>
        <p:grpSpPr>
          <a:xfrm>
            <a:off x="5317799" y="1832215"/>
            <a:ext cx="1442715" cy="830186"/>
            <a:chOff x="5795951" y="1808654"/>
            <a:chExt cx="1442715" cy="830186"/>
          </a:xfrm>
        </p:grpSpPr>
        <p:pic>
          <p:nvPicPr>
            <p:cNvPr id="368" name="Picture 367">
              <a:extLst>
                <a:ext uri="{FF2B5EF4-FFF2-40B4-BE49-F238E27FC236}">
                  <a16:creationId xmlns:a16="http://schemas.microsoft.com/office/drawing/2014/main" id="{A88E1AA9-0755-FE3B-5934-CE208B2F94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4946" y="1830531"/>
              <a:ext cx="1403564" cy="783170"/>
            </a:xfrm>
            <a:prstGeom prst="rect">
              <a:avLst/>
            </a:prstGeom>
          </p:spPr>
        </p:pic>
        <p:sp>
          <p:nvSpPr>
            <p:cNvPr id="356" name="Left-up Arrow 355">
              <a:extLst>
                <a:ext uri="{FF2B5EF4-FFF2-40B4-BE49-F238E27FC236}">
                  <a16:creationId xmlns:a16="http://schemas.microsoft.com/office/drawing/2014/main" id="{F75A3762-8622-867D-3FE3-528597209D1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5795951" y="1808654"/>
              <a:ext cx="1442715" cy="830186"/>
            </a:xfrm>
            <a:prstGeom prst="leftUpArrow">
              <a:avLst>
                <a:gd name="adj1" fmla="val 0"/>
                <a:gd name="adj2" fmla="val 2008"/>
                <a:gd name="adj3" fmla="val 3724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id="{B219BA93-7ACC-575E-8174-59630BAFF05D}"/>
              </a:ext>
            </a:extLst>
          </p:cNvPr>
          <p:cNvGrpSpPr/>
          <p:nvPr/>
        </p:nvGrpSpPr>
        <p:grpSpPr>
          <a:xfrm>
            <a:off x="5346794" y="3099902"/>
            <a:ext cx="1464467" cy="858998"/>
            <a:chOff x="5507751" y="3852777"/>
            <a:chExt cx="1464467" cy="858998"/>
          </a:xfrm>
        </p:grpSpPr>
        <p:pic>
          <p:nvPicPr>
            <p:cNvPr id="369" name="Picture 368">
              <a:extLst>
                <a:ext uri="{FF2B5EF4-FFF2-40B4-BE49-F238E27FC236}">
                  <a16:creationId xmlns:a16="http://schemas.microsoft.com/office/drawing/2014/main" id="{2477CD9B-7691-0DB3-63D5-715C735797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30191" y="3852777"/>
              <a:ext cx="1442027" cy="829469"/>
            </a:xfrm>
            <a:prstGeom prst="rect">
              <a:avLst/>
            </a:prstGeom>
          </p:spPr>
        </p:pic>
        <p:sp>
          <p:nvSpPr>
            <p:cNvPr id="371" name="Left-up Arrow 370">
              <a:extLst>
                <a:ext uri="{FF2B5EF4-FFF2-40B4-BE49-F238E27FC236}">
                  <a16:creationId xmlns:a16="http://schemas.microsoft.com/office/drawing/2014/main" id="{7CB21977-755E-C715-6D85-8B24BEC2F8FD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5507751" y="3881589"/>
              <a:ext cx="1442715" cy="830186"/>
            </a:xfrm>
            <a:prstGeom prst="leftUpArrow">
              <a:avLst>
                <a:gd name="adj1" fmla="val 0"/>
                <a:gd name="adj2" fmla="val 2008"/>
                <a:gd name="adj3" fmla="val 3724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20A2973F-833C-BE92-DD48-0769E3B7A999}"/>
              </a:ext>
            </a:extLst>
          </p:cNvPr>
          <p:cNvGrpSpPr/>
          <p:nvPr/>
        </p:nvGrpSpPr>
        <p:grpSpPr>
          <a:xfrm>
            <a:off x="5382428" y="4396401"/>
            <a:ext cx="1470841" cy="847976"/>
            <a:chOff x="5507751" y="5200805"/>
            <a:chExt cx="1470841" cy="847976"/>
          </a:xfrm>
        </p:grpSpPr>
        <p:pic>
          <p:nvPicPr>
            <p:cNvPr id="375" name="Picture 374">
              <a:extLst>
                <a:ext uri="{FF2B5EF4-FFF2-40B4-BE49-F238E27FC236}">
                  <a16:creationId xmlns:a16="http://schemas.microsoft.com/office/drawing/2014/main" id="{202DECC1-9390-6727-615B-EA48C30EF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44618" y="5200805"/>
              <a:ext cx="1433974" cy="822336"/>
            </a:xfrm>
            <a:prstGeom prst="rect">
              <a:avLst/>
            </a:prstGeom>
          </p:spPr>
        </p:pic>
        <p:sp>
          <p:nvSpPr>
            <p:cNvPr id="373" name="Left-up Arrow 372">
              <a:extLst>
                <a:ext uri="{FF2B5EF4-FFF2-40B4-BE49-F238E27FC236}">
                  <a16:creationId xmlns:a16="http://schemas.microsoft.com/office/drawing/2014/main" id="{2CBC7141-B496-32A5-CABF-89DC72C9E0F9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5507751" y="5218595"/>
              <a:ext cx="1442715" cy="830186"/>
            </a:xfrm>
            <a:prstGeom prst="leftUpArrow">
              <a:avLst>
                <a:gd name="adj1" fmla="val 0"/>
                <a:gd name="adj2" fmla="val 2008"/>
                <a:gd name="adj3" fmla="val 3724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381" name="TextBox 380">
            <a:extLst>
              <a:ext uri="{FF2B5EF4-FFF2-40B4-BE49-F238E27FC236}">
                <a16:creationId xmlns:a16="http://schemas.microsoft.com/office/drawing/2014/main" id="{45149A10-20EC-93E1-6194-03487A537E97}"/>
              </a:ext>
            </a:extLst>
          </p:cNvPr>
          <p:cNvSpPr txBox="1"/>
          <p:nvPr/>
        </p:nvSpPr>
        <p:spPr>
          <a:xfrm>
            <a:off x="5293191" y="2727263"/>
            <a:ext cx="1660904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sz="1400" dirty="0"/>
              <a:t>5.2 Outlier Score</a:t>
            </a:r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3831A9F2-E787-9370-747A-9AF10AF58A38}"/>
              </a:ext>
            </a:extLst>
          </p:cNvPr>
          <p:cNvSpPr txBox="1"/>
          <p:nvPr/>
        </p:nvSpPr>
        <p:spPr>
          <a:xfrm>
            <a:off x="5129102" y="4023762"/>
            <a:ext cx="1989082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sz="1400" dirty="0"/>
              <a:t>5.3 Clustering Accuracy</a:t>
            </a:r>
          </a:p>
        </p:txBody>
      </p:sp>
      <p:sp>
        <p:nvSpPr>
          <p:cNvPr id="390" name="Right Brace 389">
            <a:extLst>
              <a:ext uri="{FF2B5EF4-FFF2-40B4-BE49-F238E27FC236}">
                <a16:creationId xmlns:a16="http://schemas.microsoft.com/office/drawing/2014/main" id="{7E2E6B74-6045-ED82-D852-CFF363B63D60}"/>
              </a:ext>
            </a:extLst>
          </p:cNvPr>
          <p:cNvSpPr/>
          <p:nvPr/>
        </p:nvSpPr>
        <p:spPr>
          <a:xfrm>
            <a:off x="4525805" y="1508479"/>
            <a:ext cx="325911" cy="3741489"/>
          </a:xfrm>
          <a:prstGeom prst="rightBrace">
            <a:avLst/>
          </a:prstGeom>
          <a:ln w="28575">
            <a:solidFill>
              <a:srgbClr val="388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46480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 – RQ1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14</a:t>
            </a:fld>
            <a:endParaRPr lang="en-US" dirty="0"/>
          </a:p>
        </p:txBody>
      </p:sp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CDB8E57E-B25E-8A4D-B107-D355CBBA9012}"/>
              </a:ext>
            </a:extLst>
          </p:cNvPr>
          <p:cNvGraphicFramePr>
            <a:graphicFrameLocks noGrp="1"/>
          </p:cNvGraphicFramePr>
          <p:nvPr/>
        </p:nvGraphicFramePr>
        <p:xfrm>
          <a:off x="584420" y="26670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32CE15AC-6928-3249-9922-AA94603C2CA5}"/>
              </a:ext>
            </a:extLst>
          </p:cNvPr>
          <p:cNvGraphicFramePr>
            <a:graphicFrameLocks noGrp="1"/>
          </p:cNvGraphicFramePr>
          <p:nvPr/>
        </p:nvGraphicFramePr>
        <p:xfrm>
          <a:off x="4729276" y="2523169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98986EC6-3B8E-AE48-BE7F-90E49C83C782}"/>
              </a:ext>
            </a:extLst>
          </p:cNvPr>
          <p:cNvGraphicFramePr>
            <a:graphicFrameLocks noGrp="1"/>
          </p:cNvGraphicFramePr>
          <p:nvPr/>
        </p:nvGraphicFramePr>
        <p:xfrm>
          <a:off x="4805472" y="2606291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48342710-5807-4E45-B4C1-62871D2325DE}"/>
              </a:ext>
            </a:extLst>
          </p:cNvPr>
          <p:cNvGraphicFramePr>
            <a:graphicFrameLocks noGrp="1"/>
          </p:cNvGraphicFramePr>
          <p:nvPr/>
        </p:nvGraphicFramePr>
        <p:xfrm>
          <a:off x="4883192" y="2689412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26" name="TextBox 325">
            <a:extLst>
              <a:ext uri="{FF2B5EF4-FFF2-40B4-BE49-F238E27FC236}">
                <a16:creationId xmlns:a16="http://schemas.microsoft.com/office/drawing/2014/main" id="{8F3AADA8-30FE-2A4B-A2DD-48DF32C5FB35}"/>
              </a:ext>
            </a:extLst>
          </p:cNvPr>
          <p:cNvSpPr txBox="1"/>
          <p:nvPr/>
        </p:nvSpPr>
        <p:spPr>
          <a:xfrm>
            <a:off x="404037" y="3492115"/>
            <a:ext cx="151620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1 Datasets</a:t>
            </a: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951F4E33-C984-3741-8CE8-F8EC3A4CEE6D}"/>
              </a:ext>
            </a:extLst>
          </p:cNvPr>
          <p:cNvSpPr txBox="1"/>
          <p:nvPr/>
        </p:nvSpPr>
        <p:spPr>
          <a:xfrm>
            <a:off x="4715618" y="3514200"/>
            <a:ext cx="1254801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3 Full Datasets</a:t>
            </a:r>
            <a:endParaRPr lang="en-DE" sz="1400" dirty="0"/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D8C0982D-5122-A547-8E63-96CB60204BF3}"/>
              </a:ext>
            </a:extLst>
          </p:cNvPr>
          <p:cNvSpPr txBox="1"/>
          <p:nvPr/>
        </p:nvSpPr>
        <p:spPr>
          <a:xfrm>
            <a:off x="6940198" y="3478092"/>
            <a:ext cx="1331989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4 Clustering</a:t>
            </a:r>
            <a:endParaRPr lang="en-DE" sz="1400" dirty="0"/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54E5D360-0A3F-6E46-897A-FE81AA4032C5}"/>
              </a:ext>
            </a:extLst>
          </p:cNvPr>
          <p:cNvSpPr txBox="1"/>
          <p:nvPr/>
        </p:nvSpPr>
        <p:spPr>
          <a:xfrm>
            <a:off x="6757759" y="5295959"/>
            <a:ext cx="1514428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5 Performance Ratings</a:t>
            </a:r>
            <a:endParaRPr lang="en-GB" sz="1400" dirty="0"/>
          </a:p>
        </p:txBody>
      </p:sp>
      <p:grpSp>
        <p:nvGrpSpPr>
          <p:cNvPr id="342" name="Group 341">
            <a:extLst>
              <a:ext uri="{FF2B5EF4-FFF2-40B4-BE49-F238E27FC236}">
                <a16:creationId xmlns:a16="http://schemas.microsoft.com/office/drawing/2014/main" id="{FF4022BA-F5A9-B54A-B6FE-18E600A2A953}"/>
              </a:ext>
            </a:extLst>
          </p:cNvPr>
          <p:cNvGrpSpPr/>
          <p:nvPr/>
        </p:nvGrpSpPr>
        <p:grpSpPr>
          <a:xfrm>
            <a:off x="6956264" y="4688483"/>
            <a:ext cx="1080120" cy="564413"/>
            <a:chOff x="7092280" y="2161939"/>
            <a:chExt cx="1080120" cy="564413"/>
          </a:xfrm>
        </p:grpSpPr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2B895689-25E8-CF4D-995F-7A07B03F16D4}"/>
                </a:ext>
              </a:extLst>
            </p:cNvPr>
            <p:cNvSpPr/>
            <p:nvPr/>
          </p:nvSpPr>
          <p:spPr>
            <a:xfrm>
              <a:off x="7092280" y="2161939"/>
              <a:ext cx="1080120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F1D4A554-7C27-0141-B5A4-2CC41AF77ACD}"/>
                </a:ext>
              </a:extLst>
            </p:cNvPr>
            <p:cNvSpPr/>
            <p:nvPr/>
          </p:nvSpPr>
          <p:spPr>
            <a:xfrm>
              <a:off x="7092280" y="2362895"/>
              <a:ext cx="864096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D14CB50E-6DCC-E647-AF40-B1F4D9F19D59}"/>
                </a:ext>
              </a:extLst>
            </p:cNvPr>
            <p:cNvSpPr/>
            <p:nvPr/>
          </p:nvSpPr>
          <p:spPr>
            <a:xfrm>
              <a:off x="7092280" y="2563851"/>
              <a:ext cx="432048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90A7C90-C394-484B-8E29-8D282E65F1A9}"/>
              </a:ext>
            </a:extLst>
          </p:cNvPr>
          <p:cNvGrpSpPr/>
          <p:nvPr/>
        </p:nvGrpSpPr>
        <p:grpSpPr>
          <a:xfrm>
            <a:off x="6761011" y="2697886"/>
            <a:ext cx="1331989" cy="738664"/>
            <a:chOff x="5320149" y="3024827"/>
            <a:chExt cx="1331989" cy="738664"/>
          </a:xfrm>
        </p:grpSpPr>
        <p:grpSp>
          <p:nvGrpSpPr>
            <p:cNvPr id="374" name="Group 373">
              <a:extLst>
                <a:ext uri="{FF2B5EF4-FFF2-40B4-BE49-F238E27FC236}">
                  <a16:creationId xmlns:a16="http://schemas.microsoft.com/office/drawing/2014/main" id="{31A38FE7-773E-7443-AF65-CA7DBFAA4A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29691" y="3024827"/>
              <a:ext cx="922447" cy="738664"/>
              <a:chOff x="5478018" y="2233670"/>
              <a:chExt cx="1222960" cy="979306"/>
            </a:xfrm>
          </p:grpSpPr>
          <p:grpSp>
            <p:nvGrpSpPr>
              <p:cNvPr id="234" name="Group 233">
                <a:extLst>
                  <a:ext uri="{FF2B5EF4-FFF2-40B4-BE49-F238E27FC236}">
                    <a16:creationId xmlns:a16="http://schemas.microsoft.com/office/drawing/2014/main" id="{1EDFD051-FFBF-6F47-9004-EA77331DFB65}"/>
                  </a:ext>
                </a:extLst>
              </p:cNvPr>
              <p:cNvGrpSpPr/>
              <p:nvPr/>
            </p:nvGrpSpPr>
            <p:grpSpPr>
              <a:xfrm>
                <a:off x="5478018" y="2233670"/>
                <a:ext cx="1091586" cy="804982"/>
                <a:chOff x="5334009" y="1598212"/>
                <a:chExt cx="1164485" cy="858741"/>
              </a:xfrm>
            </p:grpSpPr>
            <p:sp>
              <p:nvSpPr>
                <p:cNvPr id="257" name="Rounded Rectangle 256">
                  <a:extLst>
                    <a:ext uri="{FF2B5EF4-FFF2-40B4-BE49-F238E27FC236}">
                      <a16:creationId xmlns:a16="http://schemas.microsoft.com/office/drawing/2014/main" id="{1603770C-6277-6B41-BE32-38787F9B5D79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258" name="Group 257">
                  <a:extLst>
                    <a:ext uri="{FF2B5EF4-FFF2-40B4-BE49-F238E27FC236}">
                      <a16:creationId xmlns:a16="http://schemas.microsoft.com/office/drawing/2014/main" id="{17BF3111-6767-2747-AB0E-EC27A84E441E}"/>
                    </a:ext>
                  </a:extLst>
                </p:cNvPr>
                <p:cNvGrpSpPr/>
                <p:nvPr/>
              </p:nvGrpSpPr>
              <p:grpSpPr>
                <a:xfrm>
                  <a:off x="5433150" y="1661329"/>
                  <a:ext cx="966204" cy="751220"/>
                  <a:chOff x="5997323" y="1518759"/>
                  <a:chExt cx="1476986" cy="1148351"/>
                </a:xfrm>
              </p:grpSpPr>
              <p:sp>
                <p:nvSpPr>
                  <p:cNvPr id="259" name="Oval 258">
                    <a:extLst>
                      <a:ext uri="{FF2B5EF4-FFF2-40B4-BE49-F238E27FC236}">
                        <a16:creationId xmlns:a16="http://schemas.microsoft.com/office/drawing/2014/main" id="{25B093ED-A908-5041-9E63-D09C66713C78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0" name="Oval 259">
                    <a:extLst>
                      <a:ext uri="{FF2B5EF4-FFF2-40B4-BE49-F238E27FC236}">
                        <a16:creationId xmlns:a16="http://schemas.microsoft.com/office/drawing/2014/main" id="{8C759677-5AF9-BB47-8868-5D8EFB8D8D5A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1" name="Oval 260">
                    <a:extLst>
                      <a:ext uri="{FF2B5EF4-FFF2-40B4-BE49-F238E27FC236}">
                        <a16:creationId xmlns:a16="http://schemas.microsoft.com/office/drawing/2014/main" id="{B773317F-4F9D-2940-8C1A-DB2A67F8B79B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2" name="Oval 261">
                    <a:extLst>
                      <a:ext uri="{FF2B5EF4-FFF2-40B4-BE49-F238E27FC236}">
                        <a16:creationId xmlns:a16="http://schemas.microsoft.com/office/drawing/2014/main" id="{F2C4F4C9-CCD8-7647-9CBA-8C23167F4D0F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3" name="Oval 262">
                    <a:extLst>
                      <a:ext uri="{FF2B5EF4-FFF2-40B4-BE49-F238E27FC236}">
                        <a16:creationId xmlns:a16="http://schemas.microsoft.com/office/drawing/2014/main" id="{A185C58E-8FB7-CC45-9E4D-CCB26A413AB2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4" name="Oval 263">
                    <a:extLst>
                      <a:ext uri="{FF2B5EF4-FFF2-40B4-BE49-F238E27FC236}">
                        <a16:creationId xmlns:a16="http://schemas.microsoft.com/office/drawing/2014/main" id="{48DFB6E9-B6AD-E44C-8772-CE522C86F2E7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5" name="Oval 264">
                    <a:extLst>
                      <a:ext uri="{FF2B5EF4-FFF2-40B4-BE49-F238E27FC236}">
                        <a16:creationId xmlns:a16="http://schemas.microsoft.com/office/drawing/2014/main" id="{20BCC644-F843-E547-8AC0-EA4C9C68FF15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66" name="Oval 265">
                    <a:extLst>
                      <a:ext uri="{FF2B5EF4-FFF2-40B4-BE49-F238E27FC236}">
                        <a16:creationId xmlns:a16="http://schemas.microsoft.com/office/drawing/2014/main" id="{99233A87-EF8B-BA4F-817C-E8FCA7A26240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7E71A5B6-669A-B94F-98C0-E7143FA92761}"/>
                  </a:ext>
                </a:extLst>
              </p:cNvPr>
              <p:cNvGrpSpPr/>
              <p:nvPr/>
            </p:nvGrpSpPr>
            <p:grpSpPr>
              <a:xfrm>
                <a:off x="5543706" y="2320832"/>
                <a:ext cx="1091586" cy="804982"/>
                <a:chOff x="5334009" y="1598212"/>
                <a:chExt cx="1164485" cy="858741"/>
              </a:xfrm>
            </p:grpSpPr>
            <p:sp>
              <p:nvSpPr>
                <p:cNvPr id="248" name="Rounded Rectangle 247">
                  <a:extLst>
                    <a:ext uri="{FF2B5EF4-FFF2-40B4-BE49-F238E27FC236}">
                      <a16:creationId xmlns:a16="http://schemas.microsoft.com/office/drawing/2014/main" id="{0083DFBA-764E-AB4D-8134-C9F59CA7D47A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249" name="Group 248">
                  <a:extLst>
                    <a:ext uri="{FF2B5EF4-FFF2-40B4-BE49-F238E27FC236}">
                      <a16:creationId xmlns:a16="http://schemas.microsoft.com/office/drawing/2014/main" id="{BB4858B3-7007-7946-B05E-66F478D0D68C}"/>
                    </a:ext>
                  </a:extLst>
                </p:cNvPr>
                <p:cNvGrpSpPr/>
                <p:nvPr/>
              </p:nvGrpSpPr>
              <p:grpSpPr>
                <a:xfrm>
                  <a:off x="5477918" y="1629278"/>
                  <a:ext cx="921438" cy="783271"/>
                  <a:chOff x="6065755" y="1469764"/>
                  <a:chExt cx="1408554" cy="1197346"/>
                </a:xfrm>
              </p:grpSpPr>
              <p:sp>
                <p:nvSpPr>
                  <p:cNvPr id="250" name="Oval 249">
                    <a:extLst>
                      <a:ext uri="{FF2B5EF4-FFF2-40B4-BE49-F238E27FC236}">
                        <a16:creationId xmlns:a16="http://schemas.microsoft.com/office/drawing/2014/main" id="{5CAD33D2-F3A2-1C4F-A9A7-172E6073B363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1" name="Oval 250">
                    <a:extLst>
                      <a:ext uri="{FF2B5EF4-FFF2-40B4-BE49-F238E27FC236}">
                        <a16:creationId xmlns:a16="http://schemas.microsoft.com/office/drawing/2014/main" id="{95FAA741-5EB9-2D41-8495-02837551DDBD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2" name="Oval 251">
                    <a:extLst>
                      <a:ext uri="{FF2B5EF4-FFF2-40B4-BE49-F238E27FC236}">
                        <a16:creationId xmlns:a16="http://schemas.microsoft.com/office/drawing/2014/main" id="{CE1C8D1D-547E-B04A-9EB8-6D83FB01C1E4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3" name="Oval 252">
                    <a:extLst>
                      <a:ext uri="{FF2B5EF4-FFF2-40B4-BE49-F238E27FC236}">
                        <a16:creationId xmlns:a16="http://schemas.microsoft.com/office/drawing/2014/main" id="{D48B2953-2133-D540-930F-E7707B517124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4" name="Oval 253">
                    <a:extLst>
                      <a:ext uri="{FF2B5EF4-FFF2-40B4-BE49-F238E27FC236}">
                        <a16:creationId xmlns:a16="http://schemas.microsoft.com/office/drawing/2014/main" id="{C8625FCA-2A67-C542-938F-2BD69AE25CDA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5" name="Oval 254">
                    <a:extLst>
                      <a:ext uri="{FF2B5EF4-FFF2-40B4-BE49-F238E27FC236}">
                        <a16:creationId xmlns:a16="http://schemas.microsoft.com/office/drawing/2014/main" id="{FFA4B0BA-BDCE-3142-A22E-5281A604C714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56" name="Oval 255">
                    <a:extLst>
                      <a:ext uri="{FF2B5EF4-FFF2-40B4-BE49-F238E27FC236}">
                        <a16:creationId xmlns:a16="http://schemas.microsoft.com/office/drawing/2014/main" id="{2E48C1D4-07B5-C64D-B133-93DCD308758A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236" name="Group 235">
                <a:extLst>
                  <a:ext uri="{FF2B5EF4-FFF2-40B4-BE49-F238E27FC236}">
                    <a16:creationId xmlns:a16="http://schemas.microsoft.com/office/drawing/2014/main" id="{14961390-EE41-364F-873F-A63C058B6C8F}"/>
                  </a:ext>
                </a:extLst>
              </p:cNvPr>
              <p:cNvGrpSpPr/>
              <p:nvPr/>
            </p:nvGrpSpPr>
            <p:grpSpPr>
              <a:xfrm>
                <a:off x="5609392" y="2407994"/>
                <a:ext cx="1091586" cy="804982"/>
                <a:chOff x="5334009" y="1598212"/>
                <a:chExt cx="1164485" cy="858741"/>
              </a:xfrm>
            </p:grpSpPr>
            <p:sp>
              <p:nvSpPr>
                <p:cNvPr id="237" name="Rounded Rectangle 236">
                  <a:extLst>
                    <a:ext uri="{FF2B5EF4-FFF2-40B4-BE49-F238E27FC236}">
                      <a16:creationId xmlns:a16="http://schemas.microsoft.com/office/drawing/2014/main" id="{40C434E6-98AA-ED4D-B12B-A6ACE66A0F5F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238" name="Group 237">
                  <a:extLst>
                    <a:ext uri="{FF2B5EF4-FFF2-40B4-BE49-F238E27FC236}">
                      <a16:creationId xmlns:a16="http://schemas.microsoft.com/office/drawing/2014/main" id="{D9BD58B7-DE19-0A4E-A51D-119A41F2F14A}"/>
                    </a:ext>
                  </a:extLst>
                </p:cNvPr>
                <p:cNvGrpSpPr/>
                <p:nvPr/>
              </p:nvGrpSpPr>
              <p:grpSpPr>
                <a:xfrm>
                  <a:off x="5433150" y="1629278"/>
                  <a:ext cx="966204" cy="783271"/>
                  <a:chOff x="5997323" y="1469764"/>
                  <a:chExt cx="1476986" cy="1197346"/>
                </a:xfrm>
              </p:grpSpPr>
              <p:sp>
                <p:nvSpPr>
                  <p:cNvPr id="239" name="Oval 238">
                    <a:extLst>
                      <a:ext uri="{FF2B5EF4-FFF2-40B4-BE49-F238E27FC236}">
                        <a16:creationId xmlns:a16="http://schemas.microsoft.com/office/drawing/2014/main" id="{83E54CD1-3AF5-1640-A570-782CFFAC6580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0" name="Oval 239">
                    <a:extLst>
                      <a:ext uri="{FF2B5EF4-FFF2-40B4-BE49-F238E27FC236}">
                        <a16:creationId xmlns:a16="http://schemas.microsoft.com/office/drawing/2014/main" id="{63EFF2AD-B1E5-084A-9A33-305C29ABF895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1" name="Oval 240">
                    <a:extLst>
                      <a:ext uri="{FF2B5EF4-FFF2-40B4-BE49-F238E27FC236}">
                        <a16:creationId xmlns:a16="http://schemas.microsoft.com/office/drawing/2014/main" id="{79087869-3CF9-264F-8B7D-5D8929B943AF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2" name="Oval 241">
                    <a:extLst>
                      <a:ext uri="{FF2B5EF4-FFF2-40B4-BE49-F238E27FC236}">
                        <a16:creationId xmlns:a16="http://schemas.microsoft.com/office/drawing/2014/main" id="{A13D72C9-A971-DA45-BD00-9C2D697CA8C7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3" name="Oval 242">
                    <a:extLst>
                      <a:ext uri="{FF2B5EF4-FFF2-40B4-BE49-F238E27FC236}">
                        <a16:creationId xmlns:a16="http://schemas.microsoft.com/office/drawing/2014/main" id="{264686CF-6BCF-4944-A6A3-246BD6DC6155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4" name="Oval 243">
                    <a:extLst>
                      <a:ext uri="{FF2B5EF4-FFF2-40B4-BE49-F238E27FC236}">
                        <a16:creationId xmlns:a16="http://schemas.microsoft.com/office/drawing/2014/main" id="{7731CB0B-2F2F-C341-890F-6DE0E3CD853C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5" name="Oval 244">
                    <a:extLst>
                      <a:ext uri="{FF2B5EF4-FFF2-40B4-BE49-F238E27FC236}">
                        <a16:creationId xmlns:a16="http://schemas.microsoft.com/office/drawing/2014/main" id="{A394BEE7-A767-F44F-9799-5301020A8151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6" name="Oval 245">
                    <a:extLst>
                      <a:ext uri="{FF2B5EF4-FFF2-40B4-BE49-F238E27FC236}">
                        <a16:creationId xmlns:a16="http://schemas.microsoft.com/office/drawing/2014/main" id="{FAB6D222-B014-AD4F-9903-64B06E2062FB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247" name="Oval 246">
                    <a:extLst>
                      <a:ext uri="{FF2B5EF4-FFF2-40B4-BE49-F238E27FC236}">
                        <a16:creationId xmlns:a16="http://schemas.microsoft.com/office/drawing/2014/main" id="{18D4570B-62E7-0B45-8BA6-7775BAF68340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</p:grpSp>
        <p:sp>
          <p:nvSpPr>
            <p:cNvPr id="375" name="TextBox 374">
              <a:extLst>
                <a:ext uri="{FF2B5EF4-FFF2-40B4-BE49-F238E27FC236}">
                  <a16:creationId xmlns:a16="http://schemas.microsoft.com/office/drawing/2014/main" id="{E6290070-0E9B-6546-8390-E67D7A6AF9D8}"/>
                </a:ext>
              </a:extLst>
            </p:cNvPr>
            <p:cNvSpPr txBox="1"/>
            <p:nvPr/>
          </p:nvSpPr>
          <p:spPr>
            <a:xfrm>
              <a:off x="5320149" y="3275578"/>
              <a:ext cx="242848" cy="237162"/>
            </a:xfrm>
            <a:prstGeom prst="rect">
              <a:avLst/>
            </a:prstGeom>
            <a:noFill/>
            <a:ln>
              <a:solidFill>
                <a:srgbClr val="388249"/>
              </a:solidFill>
            </a:ln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r>
                <a:rPr lang="el-GR" sz="1400" dirty="0"/>
                <a:t>λ</a:t>
              </a:r>
              <a:endParaRPr lang="en-DE" sz="1400" dirty="0"/>
            </a:p>
          </p:txBody>
        </p:sp>
        <p:cxnSp>
          <p:nvCxnSpPr>
            <p:cNvPr id="377" name="Straight Arrow Connector 376">
              <a:extLst>
                <a:ext uri="{FF2B5EF4-FFF2-40B4-BE49-F238E27FC236}">
                  <a16:creationId xmlns:a16="http://schemas.microsoft.com/office/drawing/2014/main" id="{67A3BB68-A8E3-CC41-9F56-A3AABBDA9F9D}"/>
                </a:ext>
              </a:extLst>
            </p:cNvPr>
            <p:cNvCxnSpPr>
              <a:stCxn id="375" idx="3"/>
            </p:cNvCxnSpPr>
            <p:nvPr/>
          </p:nvCxnSpPr>
          <p:spPr>
            <a:xfrm>
              <a:off x="5562997" y="3394159"/>
              <a:ext cx="158220" cy="5441"/>
            </a:xfrm>
            <a:prstGeom prst="straightConnector1">
              <a:avLst/>
            </a:prstGeom>
            <a:ln>
              <a:solidFill>
                <a:srgbClr val="38824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161D05C-BCAE-2241-A62E-BA755DFF474A}"/>
              </a:ext>
            </a:extLst>
          </p:cNvPr>
          <p:cNvSpPr txBox="1"/>
          <p:nvPr/>
        </p:nvSpPr>
        <p:spPr>
          <a:xfrm>
            <a:off x="9341606" y="1875132"/>
            <a:ext cx="69791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3: Clustering:</a:t>
            </a:r>
          </a:p>
          <a:p>
            <a:pPr marL="285750" indent="-285750">
              <a:buFontTx/>
              <a:buChar char="-"/>
            </a:pPr>
            <a:r>
              <a:rPr lang="en-DE" dirty="0"/>
              <a:t>e.g. DBSCAN with constant hyperparameters and different Datasets</a:t>
            </a:r>
          </a:p>
          <a:p>
            <a:pPr marL="285750" indent="-285750">
              <a:buFontTx/>
              <a:buChar char="-"/>
            </a:pPr>
            <a:r>
              <a:rPr lang="en-GB" dirty="0"/>
              <a:t>O</a:t>
            </a:r>
            <a:r>
              <a:rPr lang="en-DE" dirty="0"/>
              <a:t>r DeepDPM: </a:t>
            </a:r>
          </a:p>
          <a:p>
            <a:pPr marL="742950" lvl="1" indent="-285750">
              <a:buFontTx/>
              <a:buChar char="-"/>
            </a:pPr>
            <a:r>
              <a:rPr lang="en-DE" dirty="0"/>
              <a:t>advantage – learn from dataset, learn cluster amount k</a:t>
            </a:r>
          </a:p>
          <a:p>
            <a:pPr marL="742950" lvl="1" indent="-285750">
              <a:buFontTx/>
              <a:buChar char="-"/>
            </a:pPr>
            <a:r>
              <a:rPr lang="en-GB" dirty="0"/>
              <a:t>B</a:t>
            </a:r>
            <a:r>
              <a:rPr lang="en-DE" dirty="0"/>
              <a:t>ut check before, if DeepDPM can handle missing values already</a:t>
            </a:r>
          </a:p>
        </p:txBody>
      </p:sp>
      <p:sp>
        <p:nvSpPr>
          <p:cNvPr id="86" name="Content Placeholder 2">
            <a:extLst>
              <a:ext uri="{FF2B5EF4-FFF2-40B4-BE49-F238E27FC236}">
                <a16:creationId xmlns:a16="http://schemas.microsoft.com/office/drawing/2014/main" id="{11DE6E84-862C-8843-BDC4-F97342B03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" y="1193881"/>
            <a:ext cx="7587980" cy="919247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dirty="0"/>
              <a:t>How is it possible to improve clustering of missing values/dimensions datasets with model based filling strategies?</a:t>
            </a:r>
          </a:p>
        </p:txBody>
      </p:sp>
      <p:sp>
        <p:nvSpPr>
          <p:cNvPr id="87" name="Right Arrow 86">
            <a:extLst>
              <a:ext uri="{FF2B5EF4-FFF2-40B4-BE49-F238E27FC236}">
                <a16:creationId xmlns:a16="http://schemas.microsoft.com/office/drawing/2014/main" id="{9AECFFF1-8E3E-914E-8D93-FC5A62563BC7}"/>
              </a:ext>
            </a:extLst>
          </p:cNvPr>
          <p:cNvSpPr/>
          <p:nvPr/>
        </p:nvSpPr>
        <p:spPr>
          <a:xfrm>
            <a:off x="2027556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3EFD092-2BFB-0044-B5A6-DCC9C1FB189E}"/>
              </a:ext>
            </a:extLst>
          </p:cNvPr>
          <p:cNvSpPr txBox="1"/>
          <p:nvPr/>
        </p:nvSpPr>
        <p:spPr>
          <a:xfrm>
            <a:off x="2550392" y="5604637"/>
            <a:ext cx="151442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2 Filling Strategy</a:t>
            </a:r>
            <a:endParaRPr lang="en-DE" sz="1400" dirty="0"/>
          </a:p>
        </p:txBody>
      </p:sp>
      <p:sp>
        <p:nvSpPr>
          <p:cNvPr id="65" name="Right Arrow 64">
            <a:extLst>
              <a:ext uri="{FF2B5EF4-FFF2-40B4-BE49-F238E27FC236}">
                <a16:creationId xmlns:a16="http://schemas.microsoft.com/office/drawing/2014/main" id="{645BCD35-DA87-8A17-3154-C215AAF8A470}"/>
              </a:ext>
            </a:extLst>
          </p:cNvPr>
          <p:cNvSpPr/>
          <p:nvPr/>
        </p:nvSpPr>
        <p:spPr>
          <a:xfrm>
            <a:off x="4081561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66" name="Right Arrow 65">
            <a:extLst>
              <a:ext uri="{FF2B5EF4-FFF2-40B4-BE49-F238E27FC236}">
                <a16:creationId xmlns:a16="http://schemas.microsoft.com/office/drawing/2014/main" id="{E2B51CD1-15C5-EF5E-DB71-4995714BB2A7}"/>
              </a:ext>
            </a:extLst>
          </p:cNvPr>
          <p:cNvSpPr/>
          <p:nvPr/>
        </p:nvSpPr>
        <p:spPr>
          <a:xfrm>
            <a:off x="6104822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9E937E00-7045-0765-B4EE-35D42E0DD1EC}"/>
              </a:ext>
            </a:extLst>
          </p:cNvPr>
          <p:cNvSpPr/>
          <p:nvPr/>
        </p:nvSpPr>
        <p:spPr>
          <a:xfrm rot="5400000">
            <a:off x="7368708" y="4053374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978064E-AAC7-1226-4F7E-B7EF1EFBB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9878365"/>
              </p:ext>
            </p:extLst>
          </p:nvPr>
        </p:nvGraphicFramePr>
        <p:xfrm>
          <a:off x="3732304" y="2667000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054EFF5-8F58-762E-E442-48DC3D8A38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98619"/>
              </p:ext>
            </p:extLst>
          </p:nvPr>
        </p:nvGraphicFramePr>
        <p:xfrm>
          <a:off x="3774463" y="2714786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564D93B-4F55-9D19-1DF3-87F046851A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413740"/>
              </p:ext>
            </p:extLst>
          </p:nvPr>
        </p:nvGraphicFramePr>
        <p:xfrm>
          <a:off x="3816623" y="2762572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0" name="Down Arrow 9">
            <a:extLst>
              <a:ext uri="{FF2B5EF4-FFF2-40B4-BE49-F238E27FC236}">
                <a16:creationId xmlns:a16="http://schemas.microsoft.com/office/drawing/2014/main" id="{4352FECF-B4B6-5B4D-8C9D-07461E585DB1}"/>
              </a:ext>
            </a:extLst>
          </p:cNvPr>
          <p:cNvSpPr/>
          <p:nvPr/>
        </p:nvSpPr>
        <p:spPr>
          <a:xfrm rot="16200000">
            <a:off x="3273222" y="2927272"/>
            <a:ext cx="328963" cy="22041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9F331C-A9AB-FE1F-658E-763D701503F1}"/>
              </a:ext>
            </a:extLst>
          </p:cNvPr>
          <p:cNvGrpSpPr/>
          <p:nvPr/>
        </p:nvGrpSpPr>
        <p:grpSpPr>
          <a:xfrm>
            <a:off x="2558169" y="2732799"/>
            <a:ext cx="625200" cy="414607"/>
            <a:chOff x="2849843" y="5032296"/>
            <a:chExt cx="625200" cy="41460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7177392-3178-768F-0DAC-FF8CC8A3E1CA}"/>
                </a:ext>
              </a:extLst>
            </p:cNvPr>
            <p:cNvCxnSpPr>
              <a:cxnSpLocks/>
              <a:stCxn id="63" idx="7"/>
              <a:endCxn id="58" idx="3"/>
            </p:cNvCxnSpPr>
            <p:nvPr/>
          </p:nvCxnSpPr>
          <p:spPr>
            <a:xfrm flipV="1">
              <a:off x="2880571" y="5063024"/>
              <a:ext cx="112451" cy="81252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6112A73-64F4-B9C8-7DC7-AEA0F25CD683}"/>
                </a:ext>
              </a:extLst>
            </p:cNvPr>
            <p:cNvCxnSpPr>
              <a:cxnSpLocks/>
              <a:stCxn id="59" idx="7"/>
              <a:endCxn id="56" idx="3"/>
            </p:cNvCxnSpPr>
            <p:nvPr/>
          </p:nvCxnSpPr>
          <p:spPr>
            <a:xfrm flipV="1">
              <a:off x="3031002" y="5157676"/>
              <a:ext cx="117387" cy="6919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2CCAECA-685A-E1AD-0BC8-73D50FD8B99A}"/>
                </a:ext>
              </a:extLst>
            </p:cNvPr>
            <p:cNvCxnSpPr>
              <a:cxnSpLocks/>
              <a:stCxn id="48" idx="3"/>
              <a:endCxn id="56" idx="6"/>
            </p:cNvCxnSpPr>
            <p:nvPr/>
          </p:nvCxnSpPr>
          <p:spPr>
            <a:xfrm flipH="1">
              <a:off x="3179117" y="5063024"/>
              <a:ext cx="114767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6B0B6F-9F83-FDB5-D560-D145662ED3E5}"/>
                </a:ext>
              </a:extLst>
            </p:cNvPr>
            <p:cNvGrpSpPr/>
            <p:nvPr/>
          </p:nvGrpSpPr>
          <p:grpSpPr>
            <a:xfrm>
              <a:off x="2849843" y="5139004"/>
              <a:ext cx="36000" cy="213430"/>
              <a:chOff x="2849843" y="5139004"/>
              <a:chExt cx="36000" cy="213430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909E557A-8EA7-A8AF-2466-BEEEC28B73D7}"/>
                  </a:ext>
                </a:extLst>
              </p:cNvPr>
              <p:cNvSpPr/>
              <p:nvPr/>
            </p:nvSpPr>
            <p:spPr>
              <a:xfrm>
                <a:off x="2849843" y="513900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1A5086F8-FC65-19F6-F604-67EFB1D938F7}"/>
                  </a:ext>
                </a:extLst>
              </p:cNvPr>
              <p:cNvSpPr/>
              <p:nvPr/>
            </p:nvSpPr>
            <p:spPr>
              <a:xfrm>
                <a:off x="2849843" y="5227719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CDBDB576-FDA0-DF52-4E13-9BFC4B9B934D}"/>
                  </a:ext>
                </a:extLst>
              </p:cNvPr>
              <p:cNvSpPr/>
              <p:nvPr/>
            </p:nvSpPr>
            <p:spPr>
              <a:xfrm>
                <a:off x="2849843" y="531643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5AFB586-DD42-098D-F78F-02320CE214E4}"/>
                </a:ext>
              </a:extLst>
            </p:cNvPr>
            <p:cNvGrpSpPr/>
            <p:nvPr/>
          </p:nvGrpSpPr>
          <p:grpSpPr>
            <a:xfrm>
              <a:off x="2987750" y="5032296"/>
              <a:ext cx="48524" cy="414607"/>
              <a:chOff x="2993225" y="5032296"/>
              <a:chExt cx="48524" cy="414607"/>
            </a:xfrm>
          </p:grpSpPr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35A84D57-52CB-D850-7F22-F09772FB500A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EBEF7710-F7FB-7CFE-FBF3-0A7BBED6FFC0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1F1B323-4229-EAD2-9465-11D1B86AC4EA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42B84EA9-CDF0-9967-5BB9-9535C6D0DE5B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CCB4F6F8-37FA-B53C-1918-2A29ADE97A7D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0CEC81E-0BB8-6833-278B-32AC493445DF}"/>
                </a:ext>
              </a:extLst>
            </p:cNvPr>
            <p:cNvGrpSpPr/>
            <p:nvPr/>
          </p:nvGrpSpPr>
          <p:grpSpPr>
            <a:xfrm>
              <a:off x="3138181" y="5032296"/>
              <a:ext cx="48524" cy="414607"/>
              <a:chOff x="2993225" y="5032296"/>
              <a:chExt cx="48524" cy="414607"/>
            </a:xfrm>
          </p:grpSpPr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3FD1A39B-30D0-4F85-D90B-332045361D5F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4C1AEE9D-7495-2CE1-813F-70DE035AF1FB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D9C698FE-347E-19E0-95DE-3B99C675A764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E3952560-460D-EA61-E30D-D2AC2D41E7E2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33C02555-4A2A-BAF6-5665-77183B6ED346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9457116-2894-3040-28CA-51E943EC5761}"/>
                </a:ext>
              </a:extLst>
            </p:cNvPr>
            <p:cNvGrpSpPr/>
            <p:nvPr/>
          </p:nvGrpSpPr>
          <p:grpSpPr>
            <a:xfrm>
              <a:off x="3288612" y="5032296"/>
              <a:ext cx="48524" cy="414607"/>
              <a:chOff x="2993225" y="5032296"/>
              <a:chExt cx="48524" cy="41460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52C90F8B-EB45-6334-47D0-B556C639BCCE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5FB5BAB7-EF7D-F2BE-39B8-ED0293520152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D54E4798-66B9-523A-9A71-AE925B54251F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910F33C4-F35E-B3D0-AF54-B76DC60060A2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B18721B7-28A8-1CED-228D-061BF3EE9C74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C4746AB-1D7E-BE94-913A-A4E538AA9D6D}"/>
                </a:ext>
              </a:extLst>
            </p:cNvPr>
            <p:cNvGrpSpPr/>
            <p:nvPr/>
          </p:nvGrpSpPr>
          <p:grpSpPr>
            <a:xfrm>
              <a:off x="3439043" y="5139004"/>
              <a:ext cx="36000" cy="213430"/>
              <a:chOff x="2849843" y="5139004"/>
              <a:chExt cx="36000" cy="213430"/>
            </a:xfrm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8D152B6-1191-1926-06BE-7AC2C22852F6}"/>
                  </a:ext>
                </a:extLst>
              </p:cNvPr>
              <p:cNvSpPr/>
              <p:nvPr/>
            </p:nvSpPr>
            <p:spPr>
              <a:xfrm>
                <a:off x="2849843" y="513900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1B86C13-48C8-3EF9-479B-88CB8383E3E5}"/>
                  </a:ext>
                </a:extLst>
              </p:cNvPr>
              <p:cNvSpPr/>
              <p:nvPr/>
            </p:nvSpPr>
            <p:spPr>
              <a:xfrm>
                <a:off x="2849843" y="5227719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0B05FB23-9416-757F-199D-86229C7CEF1D}"/>
                  </a:ext>
                </a:extLst>
              </p:cNvPr>
              <p:cNvSpPr/>
              <p:nvPr/>
            </p:nvSpPr>
            <p:spPr>
              <a:xfrm>
                <a:off x="2849843" y="531643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894F1F-1CA7-8553-8303-65AE4300F050}"/>
                </a:ext>
              </a:extLst>
            </p:cNvPr>
            <p:cNvCxnSpPr>
              <a:cxnSpLocks/>
              <a:stCxn id="67" idx="6"/>
              <a:endCxn id="59" idx="2"/>
            </p:cNvCxnSpPr>
            <p:nvPr/>
          </p:nvCxnSpPr>
          <p:spPr>
            <a:xfrm flipV="1">
              <a:off x="2885843" y="5239600"/>
              <a:ext cx="114431" cy="6119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EA694C1-8610-EBFF-3020-049A59699CBA}"/>
                </a:ext>
              </a:extLst>
            </p:cNvPr>
            <p:cNvCxnSpPr>
              <a:cxnSpLocks/>
              <a:stCxn id="63" idx="6"/>
              <a:endCxn id="61" idx="2"/>
            </p:cNvCxnSpPr>
            <p:nvPr/>
          </p:nvCxnSpPr>
          <p:spPr>
            <a:xfrm flipV="1">
              <a:off x="2885843" y="5144948"/>
              <a:ext cx="106843" cy="1205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0C45A9-F732-780A-FB58-934F2C3D06CE}"/>
                </a:ext>
              </a:extLst>
            </p:cNvPr>
            <p:cNvCxnSpPr>
              <a:cxnSpLocks/>
              <a:stCxn id="63" idx="4"/>
              <a:endCxn id="60" idx="1"/>
            </p:cNvCxnSpPr>
            <p:nvPr/>
          </p:nvCxnSpPr>
          <p:spPr>
            <a:xfrm>
              <a:off x="2867843" y="5175004"/>
              <a:ext cx="137703" cy="14652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231295F-FFA1-9F1A-CE7B-81BF0C280CEF}"/>
                </a:ext>
              </a:extLst>
            </p:cNvPr>
            <p:cNvCxnSpPr>
              <a:cxnSpLocks/>
              <a:stCxn id="67" idx="5"/>
              <a:endCxn id="62" idx="1"/>
            </p:cNvCxnSpPr>
            <p:nvPr/>
          </p:nvCxnSpPr>
          <p:spPr>
            <a:xfrm>
              <a:off x="2880571" y="5258447"/>
              <a:ext cx="124975" cy="15772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111A5A-AEEA-DD5F-0696-7476B18BE28A}"/>
                </a:ext>
              </a:extLst>
            </p:cNvPr>
            <p:cNvCxnSpPr>
              <a:cxnSpLocks/>
              <a:stCxn id="53" idx="6"/>
              <a:endCxn id="51" idx="1"/>
            </p:cNvCxnSpPr>
            <p:nvPr/>
          </p:nvCxnSpPr>
          <p:spPr>
            <a:xfrm>
              <a:off x="3174181" y="5050296"/>
              <a:ext cx="124639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5A8DD3C-A065-BD73-3033-9B691C3999B3}"/>
                </a:ext>
              </a:extLst>
            </p:cNvPr>
            <p:cNvCxnSpPr>
              <a:cxnSpLocks/>
              <a:stCxn id="69" idx="5"/>
              <a:endCxn id="62" idx="2"/>
            </p:cNvCxnSpPr>
            <p:nvPr/>
          </p:nvCxnSpPr>
          <p:spPr>
            <a:xfrm>
              <a:off x="2880571" y="5347162"/>
              <a:ext cx="119703" cy="81741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5E9149C-F89D-23D0-93C0-4662E6C37940}"/>
                </a:ext>
              </a:extLst>
            </p:cNvPr>
            <p:cNvCxnSpPr>
              <a:cxnSpLocks/>
              <a:stCxn id="61" idx="6"/>
              <a:endCxn id="56" idx="2"/>
            </p:cNvCxnSpPr>
            <p:nvPr/>
          </p:nvCxnSpPr>
          <p:spPr>
            <a:xfrm>
              <a:off x="3028686" y="5144948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9D3727-1382-5662-4EFC-10A2F78738CE}"/>
                </a:ext>
              </a:extLst>
            </p:cNvPr>
            <p:cNvCxnSpPr>
              <a:cxnSpLocks/>
              <a:stCxn id="58" idx="6"/>
              <a:endCxn id="53" idx="2"/>
            </p:cNvCxnSpPr>
            <p:nvPr/>
          </p:nvCxnSpPr>
          <p:spPr>
            <a:xfrm>
              <a:off x="3023750" y="5050296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67FA7EE-DEFC-4F1A-D890-C6C5CC2B3566}"/>
                </a:ext>
              </a:extLst>
            </p:cNvPr>
            <p:cNvCxnSpPr>
              <a:cxnSpLocks/>
              <a:stCxn id="58" idx="5"/>
              <a:endCxn id="54" idx="1"/>
            </p:cNvCxnSpPr>
            <p:nvPr/>
          </p:nvCxnSpPr>
          <p:spPr>
            <a:xfrm>
              <a:off x="3018478" y="5063024"/>
              <a:ext cx="137499" cy="16384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F482FF0-48E2-F9A9-3ADB-E9E81E314FD9}"/>
                </a:ext>
              </a:extLst>
            </p:cNvPr>
            <p:cNvCxnSpPr>
              <a:cxnSpLocks/>
              <a:stCxn id="59" idx="5"/>
              <a:endCxn id="57" idx="1"/>
            </p:cNvCxnSpPr>
            <p:nvPr/>
          </p:nvCxnSpPr>
          <p:spPr>
            <a:xfrm>
              <a:off x="3031002" y="5252328"/>
              <a:ext cx="124975" cy="163847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FDC9165-E881-D279-8DF3-24F21D3BD8C8}"/>
                </a:ext>
              </a:extLst>
            </p:cNvPr>
            <p:cNvCxnSpPr>
              <a:cxnSpLocks/>
              <a:stCxn id="62" idx="6"/>
              <a:endCxn id="55" idx="3"/>
            </p:cNvCxnSpPr>
            <p:nvPr/>
          </p:nvCxnSpPr>
          <p:spPr>
            <a:xfrm flipV="1">
              <a:off x="3036274" y="5346980"/>
              <a:ext cx="119703" cy="81923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33327DD-582D-8AC8-F0A1-7145BAC03CC3}"/>
                </a:ext>
              </a:extLst>
            </p:cNvPr>
            <p:cNvCxnSpPr>
              <a:cxnSpLocks/>
              <a:stCxn id="60" idx="6"/>
              <a:endCxn id="54" idx="3"/>
            </p:cNvCxnSpPr>
            <p:nvPr/>
          </p:nvCxnSpPr>
          <p:spPr>
            <a:xfrm flipV="1">
              <a:off x="3036274" y="5252328"/>
              <a:ext cx="119703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D708D43-31EF-F76B-94CC-0218F03F1D7E}"/>
                </a:ext>
              </a:extLst>
            </p:cNvPr>
            <p:cNvCxnSpPr>
              <a:cxnSpLocks/>
              <a:stCxn id="54" idx="6"/>
              <a:endCxn id="49" idx="2"/>
            </p:cNvCxnSpPr>
            <p:nvPr/>
          </p:nvCxnSpPr>
          <p:spPr>
            <a:xfrm>
              <a:off x="3186705" y="5239600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CD59318-724F-8234-B970-469CCB791659}"/>
                </a:ext>
              </a:extLst>
            </p:cNvPr>
            <p:cNvCxnSpPr>
              <a:cxnSpLocks/>
              <a:stCxn id="57" idx="6"/>
              <a:endCxn id="52" idx="2"/>
            </p:cNvCxnSpPr>
            <p:nvPr/>
          </p:nvCxnSpPr>
          <p:spPr>
            <a:xfrm>
              <a:off x="3186705" y="5428903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85CEDF8-8DF3-6BA7-E1A2-6D0B05EFD22B}"/>
                </a:ext>
              </a:extLst>
            </p:cNvPr>
            <p:cNvCxnSpPr>
              <a:cxnSpLocks/>
              <a:stCxn id="55" idx="7"/>
              <a:endCxn id="51" idx="3"/>
            </p:cNvCxnSpPr>
            <p:nvPr/>
          </p:nvCxnSpPr>
          <p:spPr>
            <a:xfrm flipV="1">
              <a:off x="3181433" y="5157676"/>
              <a:ext cx="117387" cy="16384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3AFFF46-2E0A-9ED4-D02F-5D5D51E5D734}"/>
                </a:ext>
              </a:extLst>
            </p:cNvPr>
            <p:cNvCxnSpPr>
              <a:cxnSpLocks/>
              <a:stCxn id="55" idx="5"/>
              <a:endCxn id="52" idx="1"/>
            </p:cNvCxnSpPr>
            <p:nvPr/>
          </p:nvCxnSpPr>
          <p:spPr>
            <a:xfrm>
              <a:off x="3181433" y="5346980"/>
              <a:ext cx="124975" cy="691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1BBE766-C75D-2F1E-5DFF-ED83DCFC010A}"/>
                </a:ext>
              </a:extLst>
            </p:cNvPr>
            <p:cNvCxnSpPr>
              <a:cxnSpLocks/>
              <a:stCxn id="57" idx="7"/>
              <a:endCxn id="50" idx="3"/>
            </p:cNvCxnSpPr>
            <p:nvPr/>
          </p:nvCxnSpPr>
          <p:spPr>
            <a:xfrm flipV="1">
              <a:off x="3181433" y="5346980"/>
              <a:ext cx="124975" cy="691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313A4CB-597F-0432-F8D0-2692C73A6FB5}"/>
                </a:ext>
              </a:extLst>
            </p:cNvPr>
            <p:cNvCxnSpPr>
              <a:cxnSpLocks/>
              <a:stCxn id="49" idx="6"/>
              <a:endCxn id="45" idx="3"/>
            </p:cNvCxnSpPr>
            <p:nvPr/>
          </p:nvCxnSpPr>
          <p:spPr>
            <a:xfrm flipV="1">
              <a:off x="3337136" y="5169732"/>
              <a:ext cx="107179" cy="6986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EE2B254-DBC3-048B-51B1-2A79B2014C4B}"/>
                </a:ext>
              </a:extLst>
            </p:cNvPr>
            <p:cNvCxnSpPr>
              <a:cxnSpLocks/>
              <a:stCxn id="51" idx="6"/>
              <a:endCxn id="45" idx="2"/>
            </p:cNvCxnSpPr>
            <p:nvPr/>
          </p:nvCxnSpPr>
          <p:spPr>
            <a:xfrm>
              <a:off x="3329548" y="5144948"/>
              <a:ext cx="109495" cy="1205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4C1C0F6-2794-AEFF-17DA-D4929B716F97}"/>
                </a:ext>
              </a:extLst>
            </p:cNvPr>
            <p:cNvCxnSpPr>
              <a:cxnSpLocks/>
              <a:stCxn id="48" idx="5"/>
              <a:endCxn id="46" idx="0"/>
            </p:cNvCxnSpPr>
            <p:nvPr/>
          </p:nvCxnSpPr>
          <p:spPr>
            <a:xfrm>
              <a:off x="3319340" y="5063024"/>
              <a:ext cx="137703" cy="1646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CF968A9-3B32-1312-BFBD-CB2A6D1BE6CF}"/>
                </a:ext>
              </a:extLst>
            </p:cNvPr>
            <p:cNvCxnSpPr>
              <a:cxnSpLocks/>
              <a:stCxn id="52" idx="7"/>
              <a:endCxn id="47" idx="3"/>
            </p:cNvCxnSpPr>
            <p:nvPr/>
          </p:nvCxnSpPr>
          <p:spPr>
            <a:xfrm flipV="1">
              <a:off x="3331864" y="5347162"/>
              <a:ext cx="112451" cy="69013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7ECA262-4466-FB7E-605E-CA12AFCBD4A1}"/>
                </a:ext>
              </a:extLst>
            </p:cNvPr>
            <p:cNvCxnSpPr>
              <a:cxnSpLocks/>
              <a:stCxn id="50" idx="7"/>
              <a:endCxn id="46" idx="3"/>
            </p:cNvCxnSpPr>
            <p:nvPr/>
          </p:nvCxnSpPr>
          <p:spPr>
            <a:xfrm flipV="1">
              <a:off x="3331864" y="5258447"/>
              <a:ext cx="112451" cy="63077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B4D591AA-DB65-2008-F550-C2B654FCC50B}"/>
                </a:ext>
              </a:extLst>
            </p:cNvPr>
            <p:cNvCxnSpPr>
              <a:cxnSpLocks/>
              <a:stCxn id="49" idx="6"/>
              <a:endCxn id="47" idx="1"/>
            </p:cNvCxnSpPr>
            <p:nvPr/>
          </p:nvCxnSpPr>
          <p:spPr>
            <a:xfrm>
              <a:off x="3337136" y="5239600"/>
              <a:ext cx="107179" cy="8210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0" name="Graphic 69" descr="Arrow circle with solid fill">
            <a:extLst>
              <a:ext uri="{FF2B5EF4-FFF2-40B4-BE49-F238E27FC236}">
                <a16:creationId xmlns:a16="http://schemas.microsoft.com/office/drawing/2014/main" id="{AF74C8D5-5BB5-9E2F-B056-A50D9A3DA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26043" y="3108540"/>
            <a:ext cx="328964" cy="328964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36F5CC9C-145A-5EE3-7805-81DCB4CDAB33}"/>
              </a:ext>
            </a:extLst>
          </p:cNvPr>
          <p:cNvSpPr txBox="1"/>
          <p:nvPr/>
        </p:nvSpPr>
        <p:spPr>
          <a:xfrm>
            <a:off x="2481881" y="3314394"/>
            <a:ext cx="12715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C</a:t>
            </a:r>
            <a:r>
              <a:rPr lang="en-DE" sz="1000" dirty="0"/>
              <a:t>ustom loss function</a:t>
            </a:r>
          </a:p>
        </p:txBody>
      </p:sp>
    </p:spTree>
    <p:extLst>
      <p:ext uri="{BB962C8B-B14F-4D97-AF65-F5344CB8AC3E}">
        <p14:creationId xmlns:p14="http://schemas.microsoft.com/office/powerpoint/2010/main" val="1229210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 – RQ2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15</a:t>
            </a:fld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0B466CAB-842E-8142-A312-BD662E977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" y="1193882"/>
            <a:ext cx="7587980" cy="579570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dirty="0"/>
              <a:t>How does the number of dimensions influence the cluster/outlier results?</a:t>
            </a:r>
          </a:p>
        </p:txBody>
      </p:sp>
      <p:graphicFrame>
        <p:nvGraphicFramePr>
          <p:cNvPr id="81" name="Table 80">
            <a:extLst>
              <a:ext uri="{FF2B5EF4-FFF2-40B4-BE49-F238E27FC236}">
                <a16:creationId xmlns:a16="http://schemas.microsoft.com/office/drawing/2014/main" id="{62B3BC98-FDA9-64A5-B1A7-C7920EB993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553231"/>
              </p:ext>
            </p:extLst>
          </p:nvPr>
        </p:nvGraphicFramePr>
        <p:xfrm>
          <a:off x="584420" y="222491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3" name="Table 142">
            <a:extLst>
              <a:ext uri="{FF2B5EF4-FFF2-40B4-BE49-F238E27FC236}">
                <a16:creationId xmlns:a16="http://schemas.microsoft.com/office/drawing/2014/main" id="{940ABD58-F0F6-1C0B-58BE-A884C94F8C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352246"/>
              </p:ext>
            </p:extLst>
          </p:nvPr>
        </p:nvGraphicFramePr>
        <p:xfrm>
          <a:off x="4729276" y="2081084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4" name="Table 143">
            <a:extLst>
              <a:ext uri="{FF2B5EF4-FFF2-40B4-BE49-F238E27FC236}">
                <a16:creationId xmlns:a16="http://schemas.microsoft.com/office/drawing/2014/main" id="{A5E879E7-E7DE-9FD0-C5F5-206A18668C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840470"/>
              </p:ext>
            </p:extLst>
          </p:nvPr>
        </p:nvGraphicFramePr>
        <p:xfrm>
          <a:off x="4805472" y="2164206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5" name="Table 144">
            <a:extLst>
              <a:ext uri="{FF2B5EF4-FFF2-40B4-BE49-F238E27FC236}">
                <a16:creationId xmlns:a16="http://schemas.microsoft.com/office/drawing/2014/main" id="{1836A397-4282-E005-3BC0-E7E05D8B3F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56093"/>
              </p:ext>
            </p:extLst>
          </p:nvPr>
        </p:nvGraphicFramePr>
        <p:xfrm>
          <a:off x="4883192" y="2247327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46" name="TextBox 145">
            <a:extLst>
              <a:ext uri="{FF2B5EF4-FFF2-40B4-BE49-F238E27FC236}">
                <a16:creationId xmlns:a16="http://schemas.microsoft.com/office/drawing/2014/main" id="{709C6232-18B7-7D73-F350-6625F27924E6}"/>
              </a:ext>
            </a:extLst>
          </p:cNvPr>
          <p:cNvSpPr txBox="1"/>
          <p:nvPr/>
        </p:nvSpPr>
        <p:spPr>
          <a:xfrm>
            <a:off x="404037" y="3050030"/>
            <a:ext cx="151620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1 Datasets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6EFECA9E-E5B9-EACF-4CD3-1A961B45656F}"/>
              </a:ext>
            </a:extLst>
          </p:cNvPr>
          <p:cNvSpPr txBox="1"/>
          <p:nvPr/>
        </p:nvSpPr>
        <p:spPr>
          <a:xfrm>
            <a:off x="4715618" y="3072115"/>
            <a:ext cx="1254801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3 Full Datasets</a:t>
            </a:r>
            <a:endParaRPr lang="en-DE" sz="1400" dirty="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2D064AAB-44DF-BEA6-F500-589EFE2FEBF3}"/>
              </a:ext>
            </a:extLst>
          </p:cNvPr>
          <p:cNvSpPr txBox="1"/>
          <p:nvPr/>
        </p:nvSpPr>
        <p:spPr>
          <a:xfrm>
            <a:off x="6940198" y="3036007"/>
            <a:ext cx="1331989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4 Clustering</a:t>
            </a:r>
            <a:endParaRPr lang="en-DE" sz="1400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0A0333A9-49AD-E132-29D8-99B81C945DC2}"/>
              </a:ext>
            </a:extLst>
          </p:cNvPr>
          <p:cNvSpPr txBox="1"/>
          <p:nvPr/>
        </p:nvSpPr>
        <p:spPr>
          <a:xfrm>
            <a:off x="6757759" y="4853874"/>
            <a:ext cx="1514428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5 Performance Ratings</a:t>
            </a:r>
            <a:endParaRPr lang="en-GB" sz="1400" dirty="0"/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FCF010AE-1A5B-2EAA-0686-E00665ECB010}"/>
              </a:ext>
            </a:extLst>
          </p:cNvPr>
          <p:cNvGrpSpPr/>
          <p:nvPr/>
        </p:nvGrpSpPr>
        <p:grpSpPr>
          <a:xfrm>
            <a:off x="6956264" y="4246398"/>
            <a:ext cx="1080120" cy="564413"/>
            <a:chOff x="7092280" y="2161939"/>
            <a:chExt cx="1080120" cy="564413"/>
          </a:xfrm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028D7FF-7755-9BDF-D62C-8C37F1DF6D79}"/>
                </a:ext>
              </a:extLst>
            </p:cNvPr>
            <p:cNvSpPr/>
            <p:nvPr/>
          </p:nvSpPr>
          <p:spPr>
            <a:xfrm>
              <a:off x="7092280" y="2161939"/>
              <a:ext cx="1080120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C3B95BB-F44A-8BBC-2A91-2A59870C3867}"/>
                </a:ext>
              </a:extLst>
            </p:cNvPr>
            <p:cNvSpPr/>
            <p:nvPr/>
          </p:nvSpPr>
          <p:spPr>
            <a:xfrm>
              <a:off x="7092280" y="2362895"/>
              <a:ext cx="864096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0A58296-0341-A1AB-CE94-39B8FF6111BE}"/>
                </a:ext>
              </a:extLst>
            </p:cNvPr>
            <p:cNvSpPr/>
            <p:nvPr/>
          </p:nvSpPr>
          <p:spPr>
            <a:xfrm>
              <a:off x="7092280" y="2563851"/>
              <a:ext cx="432048" cy="162501"/>
            </a:xfrm>
            <a:prstGeom prst="rect">
              <a:avLst/>
            </a:prstGeom>
            <a:solidFill>
              <a:srgbClr val="398249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5FB3170-C37A-2647-5BE3-27AFF8DA5846}"/>
              </a:ext>
            </a:extLst>
          </p:cNvPr>
          <p:cNvGrpSpPr/>
          <p:nvPr/>
        </p:nvGrpSpPr>
        <p:grpSpPr>
          <a:xfrm>
            <a:off x="6761011" y="2255801"/>
            <a:ext cx="1331989" cy="738664"/>
            <a:chOff x="5320149" y="3024827"/>
            <a:chExt cx="1331989" cy="738664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5BD3C51F-7F79-F457-1579-AC97875F4E2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29691" y="3024827"/>
              <a:ext cx="922447" cy="738664"/>
              <a:chOff x="5478018" y="2233670"/>
              <a:chExt cx="1222960" cy="979306"/>
            </a:xfrm>
          </p:grpSpPr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8A8E6EE5-3DD7-FA7C-92BA-443972D41519}"/>
                  </a:ext>
                </a:extLst>
              </p:cNvPr>
              <p:cNvGrpSpPr/>
              <p:nvPr/>
            </p:nvGrpSpPr>
            <p:grpSpPr>
              <a:xfrm>
                <a:off x="5478018" y="2233670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81" name="Rounded Rectangle 180">
                  <a:extLst>
                    <a:ext uri="{FF2B5EF4-FFF2-40B4-BE49-F238E27FC236}">
                      <a16:creationId xmlns:a16="http://schemas.microsoft.com/office/drawing/2014/main" id="{072188EB-3BF2-1556-7052-56E4D822B354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82" name="Group 181">
                  <a:extLst>
                    <a:ext uri="{FF2B5EF4-FFF2-40B4-BE49-F238E27FC236}">
                      <a16:creationId xmlns:a16="http://schemas.microsoft.com/office/drawing/2014/main" id="{3425D79A-854E-A156-B0AB-B6B335E5C2FE}"/>
                    </a:ext>
                  </a:extLst>
                </p:cNvPr>
                <p:cNvGrpSpPr/>
                <p:nvPr/>
              </p:nvGrpSpPr>
              <p:grpSpPr>
                <a:xfrm>
                  <a:off x="5433150" y="1661329"/>
                  <a:ext cx="966204" cy="751220"/>
                  <a:chOff x="5997323" y="1518759"/>
                  <a:chExt cx="1476986" cy="1148351"/>
                </a:xfrm>
              </p:grpSpPr>
              <p:sp>
                <p:nvSpPr>
                  <p:cNvPr id="183" name="Oval 182">
                    <a:extLst>
                      <a:ext uri="{FF2B5EF4-FFF2-40B4-BE49-F238E27FC236}">
                        <a16:creationId xmlns:a16="http://schemas.microsoft.com/office/drawing/2014/main" id="{36D211FC-7563-BCCF-D345-79FB90A96A79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4" name="Oval 183">
                    <a:extLst>
                      <a:ext uri="{FF2B5EF4-FFF2-40B4-BE49-F238E27FC236}">
                        <a16:creationId xmlns:a16="http://schemas.microsoft.com/office/drawing/2014/main" id="{B297DFF6-C7DC-DFC6-8051-F20DEC7938E0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5" name="Oval 184">
                    <a:extLst>
                      <a:ext uri="{FF2B5EF4-FFF2-40B4-BE49-F238E27FC236}">
                        <a16:creationId xmlns:a16="http://schemas.microsoft.com/office/drawing/2014/main" id="{57DAC89D-54E6-1775-9D62-97ABC83A2B29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6" name="Oval 185">
                    <a:extLst>
                      <a:ext uri="{FF2B5EF4-FFF2-40B4-BE49-F238E27FC236}">
                        <a16:creationId xmlns:a16="http://schemas.microsoft.com/office/drawing/2014/main" id="{40D2502D-0896-B610-A39F-C6976A9EA6F0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7" name="Oval 186">
                    <a:extLst>
                      <a:ext uri="{FF2B5EF4-FFF2-40B4-BE49-F238E27FC236}">
                        <a16:creationId xmlns:a16="http://schemas.microsoft.com/office/drawing/2014/main" id="{FAE8898D-6ED2-9A40-267F-E8BE49479E59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2F42171E-264F-0C99-DA85-D39CC0E32E12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9" name="Oval 188">
                    <a:extLst>
                      <a:ext uri="{FF2B5EF4-FFF2-40B4-BE49-F238E27FC236}">
                        <a16:creationId xmlns:a16="http://schemas.microsoft.com/office/drawing/2014/main" id="{020074FD-0F3E-64A9-A509-132CC69F237B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90" name="Oval 189">
                    <a:extLst>
                      <a:ext uri="{FF2B5EF4-FFF2-40B4-BE49-F238E27FC236}">
                        <a16:creationId xmlns:a16="http://schemas.microsoft.com/office/drawing/2014/main" id="{99031FE3-DCC0-5388-19BB-B465714352FB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8AB0A22B-263B-B563-2DE6-1BA009CFEBA3}"/>
                  </a:ext>
                </a:extLst>
              </p:cNvPr>
              <p:cNvGrpSpPr/>
              <p:nvPr/>
            </p:nvGrpSpPr>
            <p:grpSpPr>
              <a:xfrm>
                <a:off x="5543706" y="2320832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72" name="Rounded Rectangle 171">
                  <a:extLst>
                    <a:ext uri="{FF2B5EF4-FFF2-40B4-BE49-F238E27FC236}">
                      <a16:creationId xmlns:a16="http://schemas.microsoft.com/office/drawing/2014/main" id="{0F8E95DE-5506-2F0E-93A1-1C50E6287B6E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C93DD910-73DC-D2CF-4E30-0EBF1508174E}"/>
                    </a:ext>
                  </a:extLst>
                </p:cNvPr>
                <p:cNvGrpSpPr/>
                <p:nvPr/>
              </p:nvGrpSpPr>
              <p:grpSpPr>
                <a:xfrm>
                  <a:off x="5477918" y="1629278"/>
                  <a:ext cx="921438" cy="783271"/>
                  <a:chOff x="6065755" y="1469764"/>
                  <a:chExt cx="1408554" cy="1197346"/>
                </a:xfrm>
              </p:grpSpPr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C66166A0-E16B-3ECB-5BAD-6FDB5FC6FFDD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5" name="Oval 174">
                    <a:extLst>
                      <a:ext uri="{FF2B5EF4-FFF2-40B4-BE49-F238E27FC236}">
                        <a16:creationId xmlns:a16="http://schemas.microsoft.com/office/drawing/2014/main" id="{D4780281-79A8-4869-E8C6-225B12656E1F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6" name="Oval 175">
                    <a:extLst>
                      <a:ext uri="{FF2B5EF4-FFF2-40B4-BE49-F238E27FC236}">
                        <a16:creationId xmlns:a16="http://schemas.microsoft.com/office/drawing/2014/main" id="{20D48877-E772-B9BB-3467-3DCF5478E3E5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7" name="Oval 176">
                    <a:extLst>
                      <a:ext uri="{FF2B5EF4-FFF2-40B4-BE49-F238E27FC236}">
                        <a16:creationId xmlns:a16="http://schemas.microsoft.com/office/drawing/2014/main" id="{1A22FDC4-35F2-25EA-5D83-F7CE9C498733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57433D65-B49F-C4A4-EE40-92666EF295E9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9" name="Oval 178">
                    <a:extLst>
                      <a:ext uri="{FF2B5EF4-FFF2-40B4-BE49-F238E27FC236}">
                        <a16:creationId xmlns:a16="http://schemas.microsoft.com/office/drawing/2014/main" id="{75EA728B-718C-4CE3-FE70-C7548BB10FEE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1AC23C-CAB1-719A-246D-CD8C005D228A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5A72057-79A1-433E-9A40-A4FC30FA819B}"/>
                  </a:ext>
                </a:extLst>
              </p:cNvPr>
              <p:cNvGrpSpPr/>
              <p:nvPr/>
            </p:nvGrpSpPr>
            <p:grpSpPr>
              <a:xfrm>
                <a:off x="5609392" y="2407994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61" name="Rounded Rectangle 160">
                  <a:extLst>
                    <a:ext uri="{FF2B5EF4-FFF2-40B4-BE49-F238E27FC236}">
                      <a16:creationId xmlns:a16="http://schemas.microsoft.com/office/drawing/2014/main" id="{E76FD8D4-4290-0613-9451-4FEF04591175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B941BFDE-4C3F-53AF-6607-10F39A15BE5A}"/>
                    </a:ext>
                  </a:extLst>
                </p:cNvPr>
                <p:cNvGrpSpPr/>
                <p:nvPr/>
              </p:nvGrpSpPr>
              <p:grpSpPr>
                <a:xfrm>
                  <a:off x="5433150" y="1629278"/>
                  <a:ext cx="966204" cy="783271"/>
                  <a:chOff x="5997323" y="1469764"/>
                  <a:chExt cx="1476986" cy="1197346"/>
                </a:xfrm>
              </p:grpSpPr>
              <p:sp>
                <p:nvSpPr>
                  <p:cNvPr id="163" name="Oval 162">
                    <a:extLst>
                      <a:ext uri="{FF2B5EF4-FFF2-40B4-BE49-F238E27FC236}">
                        <a16:creationId xmlns:a16="http://schemas.microsoft.com/office/drawing/2014/main" id="{7A4E765F-B9DB-84BB-82D4-2CF5A1DF5CF6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4" name="Oval 163">
                    <a:extLst>
                      <a:ext uri="{FF2B5EF4-FFF2-40B4-BE49-F238E27FC236}">
                        <a16:creationId xmlns:a16="http://schemas.microsoft.com/office/drawing/2014/main" id="{B451F151-0B88-5C33-5F97-89899CA49047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5" name="Oval 164">
                    <a:extLst>
                      <a:ext uri="{FF2B5EF4-FFF2-40B4-BE49-F238E27FC236}">
                        <a16:creationId xmlns:a16="http://schemas.microsoft.com/office/drawing/2014/main" id="{A74DA785-19E2-A3AA-9E4F-A630470EB51C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6" name="Oval 165">
                    <a:extLst>
                      <a:ext uri="{FF2B5EF4-FFF2-40B4-BE49-F238E27FC236}">
                        <a16:creationId xmlns:a16="http://schemas.microsoft.com/office/drawing/2014/main" id="{CA9D396D-2A2C-971B-A5E2-AC94E9AB5265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7" name="Oval 166">
                    <a:extLst>
                      <a:ext uri="{FF2B5EF4-FFF2-40B4-BE49-F238E27FC236}">
                        <a16:creationId xmlns:a16="http://schemas.microsoft.com/office/drawing/2014/main" id="{8D5236E3-1E61-38D5-26D7-CA4196088A02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8" name="Oval 167">
                    <a:extLst>
                      <a:ext uri="{FF2B5EF4-FFF2-40B4-BE49-F238E27FC236}">
                        <a16:creationId xmlns:a16="http://schemas.microsoft.com/office/drawing/2014/main" id="{DF55DFFB-69D6-D1D3-AE94-C27C8CF07A14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69" name="Oval 168">
                    <a:extLst>
                      <a:ext uri="{FF2B5EF4-FFF2-40B4-BE49-F238E27FC236}">
                        <a16:creationId xmlns:a16="http://schemas.microsoft.com/office/drawing/2014/main" id="{20FA5636-AAAB-4AB0-FDA0-078D637BF80E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0" name="Oval 169">
                    <a:extLst>
                      <a:ext uri="{FF2B5EF4-FFF2-40B4-BE49-F238E27FC236}">
                        <a16:creationId xmlns:a16="http://schemas.microsoft.com/office/drawing/2014/main" id="{0EF02605-28C1-D145-4769-E23BA552963D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71" name="Oval 170">
                    <a:extLst>
                      <a:ext uri="{FF2B5EF4-FFF2-40B4-BE49-F238E27FC236}">
                        <a16:creationId xmlns:a16="http://schemas.microsoft.com/office/drawing/2014/main" id="{C4E3C983-9813-1EE8-2E97-C71FC559CF9E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</p:grp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3B4AA24C-81BA-E495-73F8-1090F5037F62}"/>
                </a:ext>
              </a:extLst>
            </p:cNvPr>
            <p:cNvSpPr txBox="1"/>
            <p:nvPr/>
          </p:nvSpPr>
          <p:spPr>
            <a:xfrm>
              <a:off x="5320149" y="3275578"/>
              <a:ext cx="242848" cy="237162"/>
            </a:xfrm>
            <a:prstGeom prst="rect">
              <a:avLst/>
            </a:prstGeom>
            <a:noFill/>
            <a:ln>
              <a:solidFill>
                <a:srgbClr val="388249"/>
              </a:solidFill>
            </a:ln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r>
                <a:rPr lang="el-GR" sz="1400" dirty="0"/>
                <a:t>λ</a:t>
              </a:r>
              <a:endParaRPr lang="en-DE" sz="1400" dirty="0"/>
            </a:p>
          </p:txBody>
        </p: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4951845A-988D-CD6F-F402-474917C4CB8B}"/>
                </a:ext>
              </a:extLst>
            </p:cNvPr>
            <p:cNvCxnSpPr>
              <a:stCxn id="156" idx="3"/>
            </p:cNvCxnSpPr>
            <p:nvPr/>
          </p:nvCxnSpPr>
          <p:spPr>
            <a:xfrm>
              <a:off x="5562997" y="3394159"/>
              <a:ext cx="158220" cy="5441"/>
            </a:xfrm>
            <a:prstGeom prst="straightConnector1">
              <a:avLst/>
            </a:prstGeom>
            <a:ln>
              <a:solidFill>
                <a:srgbClr val="38824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Right Arrow 190">
            <a:extLst>
              <a:ext uri="{FF2B5EF4-FFF2-40B4-BE49-F238E27FC236}">
                <a16:creationId xmlns:a16="http://schemas.microsoft.com/office/drawing/2014/main" id="{C1CB20C7-BC6C-DF75-FB3F-5E51F0787114}"/>
              </a:ext>
            </a:extLst>
          </p:cNvPr>
          <p:cNvSpPr/>
          <p:nvPr/>
        </p:nvSpPr>
        <p:spPr>
          <a:xfrm>
            <a:off x="2027556" y="243868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374D3D08-6753-E93E-8441-D81BDAA1656B}"/>
              </a:ext>
            </a:extLst>
          </p:cNvPr>
          <p:cNvSpPr txBox="1"/>
          <p:nvPr/>
        </p:nvSpPr>
        <p:spPr>
          <a:xfrm>
            <a:off x="2550392" y="2882074"/>
            <a:ext cx="151442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2 Filling Strategy</a:t>
            </a:r>
            <a:endParaRPr lang="en-DE" sz="1400" dirty="0"/>
          </a:p>
        </p:txBody>
      </p:sp>
      <p:pic>
        <p:nvPicPr>
          <p:cNvPr id="193" name="Picture 192">
            <a:extLst>
              <a:ext uri="{FF2B5EF4-FFF2-40B4-BE49-F238E27FC236}">
                <a16:creationId xmlns:a16="http://schemas.microsoft.com/office/drawing/2014/main" id="{A1E641A2-5630-2C08-4FFD-D93EB6701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310" y="2302181"/>
            <a:ext cx="1297507" cy="516442"/>
          </a:xfrm>
          <a:prstGeom prst="rect">
            <a:avLst/>
          </a:prstGeom>
        </p:spPr>
      </p:pic>
      <p:sp>
        <p:nvSpPr>
          <p:cNvPr id="194" name="U-turn Arrow 193">
            <a:extLst>
              <a:ext uri="{FF2B5EF4-FFF2-40B4-BE49-F238E27FC236}">
                <a16:creationId xmlns:a16="http://schemas.microsoft.com/office/drawing/2014/main" id="{FC626845-8F5D-DD33-1261-F829C039342A}"/>
              </a:ext>
            </a:extLst>
          </p:cNvPr>
          <p:cNvSpPr/>
          <p:nvPr/>
        </p:nvSpPr>
        <p:spPr>
          <a:xfrm rot="10800000">
            <a:off x="2782527" y="3245240"/>
            <a:ext cx="981567" cy="535963"/>
          </a:xfrm>
          <a:prstGeom prst="uturnArrow">
            <a:avLst>
              <a:gd name="adj1" fmla="val 0"/>
              <a:gd name="adj2" fmla="val 25000"/>
              <a:gd name="adj3" fmla="val 23633"/>
              <a:gd name="adj4" fmla="val 43750"/>
              <a:gd name="adj5" fmla="val 100000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195" name="Right Arrow 194">
            <a:extLst>
              <a:ext uri="{FF2B5EF4-FFF2-40B4-BE49-F238E27FC236}">
                <a16:creationId xmlns:a16="http://schemas.microsoft.com/office/drawing/2014/main" id="{74F2D874-ACCE-2FC2-4196-0919F68F8470}"/>
              </a:ext>
            </a:extLst>
          </p:cNvPr>
          <p:cNvSpPr/>
          <p:nvPr/>
        </p:nvSpPr>
        <p:spPr>
          <a:xfrm>
            <a:off x="4081561" y="243868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6" name="Right Arrow 195">
            <a:extLst>
              <a:ext uri="{FF2B5EF4-FFF2-40B4-BE49-F238E27FC236}">
                <a16:creationId xmlns:a16="http://schemas.microsoft.com/office/drawing/2014/main" id="{959BA096-72DA-97A0-870D-F2A3FAD31A62}"/>
              </a:ext>
            </a:extLst>
          </p:cNvPr>
          <p:cNvSpPr/>
          <p:nvPr/>
        </p:nvSpPr>
        <p:spPr>
          <a:xfrm>
            <a:off x="6104822" y="243868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B5D8A1CB-892F-89B6-4021-AAABCB7CDD5F}"/>
              </a:ext>
            </a:extLst>
          </p:cNvPr>
          <p:cNvSpPr txBox="1"/>
          <p:nvPr/>
        </p:nvSpPr>
        <p:spPr>
          <a:xfrm>
            <a:off x="2846390" y="3781203"/>
            <a:ext cx="9701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200" dirty="0"/>
              <a:t>C</a:t>
            </a:r>
            <a:r>
              <a:rPr lang="en-DE" sz="1200" dirty="0"/>
              <a:t>ustom loss </a:t>
            </a:r>
          </a:p>
          <a:p>
            <a:pPr algn="ctr"/>
            <a:r>
              <a:rPr lang="en-DE" sz="1200" dirty="0"/>
              <a:t>function</a:t>
            </a:r>
          </a:p>
        </p:txBody>
      </p:sp>
      <p:sp>
        <p:nvSpPr>
          <p:cNvPr id="198" name="Right Arrow 197">
            <a:extLst>
              <a:ext uri="{FF2B5EF4-FFF2-40B4-BE49-F238E27FC236}">
                <a16:creationId xmlns:a16="http://schemas.microsoft.com/office/drawing/2014/main" id="{E2BC6477-798C-3964-3300-4F42CFA6B5F9}"/>
              </a:ext>
            </a:extLst>
          </p:cNvPr>
          <p:cNvSpPr/>
          <p:nvPr/>
        </p:nvSpPr>
        <p:spPr>
          <a:xfrm rot="5400000">
            <a:off x="7368708" y="3611289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66D4EF2D-695A-6BA0-5083-24871E80BB7F}"/>
              </a:ext>
            </a:extLst>
          </p:cNvPr>
          <p:cNvSpPr txBox="1"/>
          <p:nvPr/>
        </p:nvSpPr>
        <p:spPr>
          <a:xfrm>
            <a:off x="479167" y="3357807"/>
            <a:ext cx="1412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n</a:t>
            </a:r>
            <a:r>
              <a:rPr lang="en-DE" sz="1200" dirty="0"/>
              <a:t> runs </a:t>
            </a:r>
          </a:p>
          <a:p>
            <a:pPr algn="ctr"/>
            <a:r>
              <a:rPr lang="en-GB" sz="1200" dirty="0"/>
              <a:t>r</a:t>
            </a:r>
            <a:r>
              <a:rPr lang="en-DE" sz="1200" dirty="0"/>
              <a:t>andomly omit</a:t>
            </a:r>
          </a:p>
          <a:p>
            <a:pPr algn="ctr"/>
            <a:r>
              <a:rPr lang="en-DE" sz="1200" dirty="0"/>
              <a:t> x% of features</a:t>
            </a:r>
          </a:p>
        </p:txBody>
      </p: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08379C94-9D61-0257-9138-5FB32C796FA0}"/>
              </a:ext>
            </a:extLst>
          </p:cNvPr>
          <p:cNvCxnSpPr>
            <a:cxnSpLocks/>
          </p:cNvCxnSpPr>
          <p:nvPr/>
        </p:nvCxnSpPr>
        <p:spPr>
          <a:xfrm flipV="1">
            <a:off x="591529" y="2235027"/>
            <a:ext cx="243164" cy="743118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0E5B913-17D0-40DD-75B7-AA5522FC4E4F}"/>
              </a:ext>
            </a:extLst>
          </p:cNvPr>
          <p:cNvCxnSpPr>
            <a:cxnSpLocks/>
          </p:cNvCxnSpPr>
          <p:nvPr/>
        </p:nvCxnSpPr>
        <p:spPr>
          <a:xfrm flipV="1">
            <a:off x="1302157" y="2235027"/>
            <a:ext cx="243164" cy="743118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ABE82DE6-82B1-B6B1-5A13-72680F26CD37}"/>
              </a:ext>
            </a:extLst>
          </p:cNvPr>
          <p:cNvCxnSpPr>
            <a:cxnSpLocks/>
          </p:cNvCxnSpPr>
          <p:nvPr/>
        </p:nvCxnSpPr>
        <p:spPr>
          <a:xfrm flipV="1">
            <a:off x="1538746" y="2235027"/>
            <a:ext cx="243164" cy="743118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3" name="Picture 202">
            <a:extLst>
              <a:ext uri="{FF2B5EF4-FFF2-40B4-BE49-F238E27FC236}">
                <a16:creationId xmlns:a16="http://schemas.microsoft.com/office/drawing/2014/main" id="{37EF0720-8CE8-38CD-D24C-85E7F83D2A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-2402" r="41816" b="47010"/>
          <a:stretch/>
        </p:blipFill>
        <p:spPr>
          <a:xfrm>
            <a:off x="4970159" y="3963762"/>
            <a:ext cx="771507" cy="1166882"/>
          </a:xfrm>
          <a:prstGeom prst="rect">
            <a:avLst/>
          </a:prstGeom>
        </p:spPr>
      </p:pic>
      <p:sp>
        <p:nvSpPr>
          <p:cNvPr id="209" name="Right Arrow 208">
            <a:extLst>
              <a:ext uri="{FF2B5EF4-FFF2-40B4-BE49-F238E27FC236}">
                <a16:creationId xmlns:a16="http://schemas.microsoft.com/office/drawing/2014/main" id="{2056AE1F-CD1F-F858-B0A8-913317872B47}"/>
              </a:ext>
            </a:extLst>
          </p:cNvPr>
          <p:cNvSpPr/>
          <p:nvPr/>
        </p:nvSpPr>
        <p:spPr>
          <a:xfrm rot="5400000">
            <a:off x="5150081" y="3503998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10" name="Right Arrow 209">
            <a:extLst>
              <a:ext uri="{FF2B5EF4-FFF2-40B4-BE49-F238E27FC236}">
                <a16:creationId xmlns:a16="http://schemas.microsoft.com/office/drawing/2014/main" id="{10DC7BAD-084D-FCDC-6CDC-83D3FA18B97D}"/>
              </a:ext>
            </a:extLst>
          </p:cNvPr>
          <p:cNvSpPr/>
          <p:nvPr/>
        </p:nvSpPr>
        <p:spPr>
          <a:xfrm>
            <a:off x="6104822" y="4393666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11" name="Bent Arrow 210">
            <a:extLst>
              <a:ext uri="{FF2B5EF4-FFF2-40B4-BE49-F238E27FC236}">
                <a16:creationId xmlns:a16="http://schemas.microsoft.com/office/drawing/2014/main" id="{78FAE32D-D770-DB57-6CF0-63347E6884D1}"/>
              </a:ext>
            </a:extLst>
          </p:cNvPr>
          <p:cNvSpPr/>
          <p:nvPr/>
        </p:nvSpPr>
        <p:spPr>
          <a:xfrm flipH="1" flipV="1">
            <a:off x="6800711" y="5504028"/>
            <a:ext cx="749670" cy="595630"/>
          </a:xfrm>
          <a:prstGeom prst="bentArrow">
            <a:avLst>
              <a:gd name="adj1" fmla="val 0"/>
              <a:gd name="adj2" fmla="val 25000"/>
              <a:gd name="adj3" fmla="val 25000"/>
              <a:gd name="adj4" fmla="val 43750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DB372FDE-BAEB-49D7-5A24-612ACB0F7DB5}"/>
              </a:ext>
            </a:extLst>
          </p:cNvPr>
          <p:cNvSpPr txBox="1"/>
          <p:nvPr/>
        </p:nvSpPr>
        <p:spPr>
          <a:xfrm>
            <a:off x="4275476" y="5550897"/>
            <a:ext cx="248228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DE" sz="1400" b="1" dirty="0"/>
              <a:t>6 Feature importance </a:t>
            </a:r>
          </a:p>
          <a:p>
            <a:pPr algn="r"/>
            <a:r>
              <a:rPr lang="en-DE" sz="1200" dirty="0"/>
              <a:t>(derived from the impact of missing </a:t>
            </a:r>
          </a:p>
          <a:p>
            <a:pPr algn="r"/>
            <a:r>
              <a:rPr lang="en-DE" sz="1200" dirty="0"/>
              <a:t>features on the cluster performance)</a:t>
            </a:r>
          </a:p>
        </p:txBody>
      </p:sp>
    </p:spTree>
    <p:extLst>
      <p:ext uri="{BB962C8B-B14F-4D97-AF65-F5344CB8AC3E}">
        <p14:creationId xmlns:p14="http://schemas.microsoft.com/office/powerpoint/2010/main" val="267327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 animBg="1"/>
      <p:bldP spid="2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 – RQ3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16</a:t>
            </a:fld>
            <a:endParaRPr lang="en-US" dirty="0"/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0B466CAB-842E-8142-A312-BD662E977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" y="1193882"/>
            <a:ext cx="7587980" cy="579570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dirty="0"/>
              <a:t>How is it possible to make model based filling strategies explainable?</a:t>
            </a:r>
          </a:p>
        </p:txBody>
      </p:sp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D126217F-F7F1-62B6-C0A8-EF2E6F0AB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560675"/>
              </p:ext>
            </p:extLst>
          </p:nvPr>
        </p:nvGraphicFramePr>
        <p:xfrm>
          <a:off x="584420" y="26670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2" name="Table 81">
            <a:extLst>
              <a:ext uri="{FF2B5EF4-FFF2-40B4-BE49-F238E27FC236}">
                <a16:creationId xmlns:a16="http://schemas.microsoft.com/office/drawing/2014/main" id="{9DB52F60-059C-CFBE-7607-FA25329A5C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31669"/>
              </p:ext>
            </p:extLst>
          </p:nvPr>
        </p:nvGraphicFramePr>
        <p:xfrm>
          <a:off x="4729276" y="2523169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3" name="Table 82">
            <a:extLst>
              <a:ext uri="{FF2B5EF4-FFF2-40B4-BE49-F238E27FC236}">
                <a16:creationId xmlns:a16="http://schemas.microsoft.com/office/drawing/2014/main" id="{D68CE3E2-1B37-9F36-1AD1-D10927C7CD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307342"/>
              </p:ext>
            </p:extLst>
          </p:nvPr>
        </p:nvGraphicFramePr>
        <p:xfrm>
          <a:off x="4805472" y="2606291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4" name="Table 83">
            <a:extLst>
              <a:ext uri="{FF2B5EF4-FFF2-40B4-BE49-F238E27FC236}">
                <a16:creationId xmlns:a16="http://schemas.microsoft.com/office/drawing/2014/main" id="{C8558799-F6D9-01B9-477F-A8F5D0892E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6697535"/>
              </p:ext>
            </p:extLst>
          </p:nvPr>
        </p:nvGraphicFramePr>
        <p:xfrm>
          <a:off x="4883192" y="2689412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85" name="TextBox 84">
            <a:extLst>
              <a:ext uri="{FF2B5EF4-FFF2-40B4-BE49-F238E27FC236}">
                <a16:creationId xmlns:a16="http://schemas.microsoft.com/office/drawing/2014/main" id="{DE75F12F-0DF4-79EA-87F7-1B7D67BE304B}"/>
              </a:ext>
            </a:extLst>
          </p:cNvPr>
          <p:cNvSpPr txBox="1"/>
          <p:nvPr/>
        </p:nvSpPr>
        <p:spPr>
          <a:xfrm>
            <a:off x="404037" y="3492115"/>
            <a:ext cx="151620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1 Datasets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B83D53B-42DB-5C00-4DA5-1EC6EA8964F7}"/>
              </a:ext>
            </a:extLst>
          </p:cNvPr>
          <p:cNvSpPr txBox="1"/>
          <p:nvPr/>
        </p:nvSpPr>
        <p:spPr>
          <a:xfrm>
            <a:off x="4715618" y="3514200"/>
            <a:ext cx="1254801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3 Full Datasets</a:t>
            </a:r>
            <a:endParaRPr lang="en-DE" sz="14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630C1F5-14B4-5495-B350-AAC106D19A44}"/>
              </a:ext>
            </a:extLst>
          </p:cNvPr>
          <p:cNvSpPr txBox="1"/>
          <p:nvPr/>
        </p:nvSpPr>
        <p:spPr>
          <a:xfrm>
            <a:off x="6940198" y="3478092"/>
            <a:ext cx="1331989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4 Clustering</a:t>
            </a:r>
            <a:endParaRPr lang="en-DE" sz="14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7D19AD6-D860-8B6D-410F-540AD41899DB}"/>
              </a:ext>
            </a:extLst>
          </p:cNvPr>
          <p:cNvSpPr txBox="1"/>
          <p:nvPr/>
        </p:nvSpPr>
        <p:spPr>
          <a:xfrm>
            <a:off x="6757759" y="5295959"/>
            <a:ext cx="1514428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5 Performance Ratings</a:t>
            </a:r>
            <a:endParaRPr lang="en-GB" sz="1400" dirty="0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AC0823F-DC29-1DF5-1252-D537A88616CF}"/>
              </a:ext>
            </a:extLst>
          </p:cNvPr>
          <p:cNvGrpSpPr/>
          <p:nvPr/>
        </p:nvGrpSpPr>
        <p:grpSpPr>
          <a:xfrm>
            <a:off x="6956264" y="4688483"/>
            <a:ext cx="1080120" cy="564413"/>
            <a:chOff x="7092280" y="2161939"/>
            <a:chExt cx="1080120" cy="564413"/>
          </a:xfrm>
          <a:solidFill>
            <a:schemeClr val="bg1">
              <a:lumMod val="75000"/>
            </a:schemeClr>
          </a:solidFill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880539B-99C6-572A-9192-971AE1AD09E8}"/>
                </a:ext>
              </a:extLst>
            </p:cNvPr>
            <p:cNvSpPr/>
            <p:nvPr/>
          </p:nvSpPr>
          <p:spPr>
            <a:xfrm>
              <a:off x="7092280" y="2161939"/>
              <a:ext cx="1080120" cy="16250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9DA4EEC-3B7E-98A0-150C-D3707A21E08A}"/>
                </a:ext>
              </a:extLst>
            </p:cNvPr>
            <p:cNvSpPr/>
            <p:nvPr/>
          </p:nvSpPr>
          <p:spPr>
            <a:xfrm>
              <a:off x="7092280" y="2362895"/>
              <a:ext cx="864096" cy="16250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7FE0DD60-FEEF-3CAE-8A03-4BD9BB917D4A}"/>
                </a:ext>
              </a:extLst>
            </p:cNvPr>
            <p:cNvSpPr/>
            <p:nvPr/>
          </p:nvSpPr>
          <p:spPr>
            <a:xfrm>
              <a:off x="7092280" y="2563851"/>
              <a:ext cx="432048" cy="162501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1400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37776E6F-ECCE-F9D8-A230-082E319C5CCF}"/>
              </a:ext>
            </a:extLst>
          </p:cNvPr>
          <p:cNvGrpSpPr/>
          <p:nvPr/>
        </p:nvGrpSpPr>
        <p:grpSpPr>
          <a:xfrm>
            <a:off x="6761011" y="2697886"/>
            <a:ext cx="1331989" cy="738664"/>
            <a:chOff x="5320149" y="3024827"/>
            <a:chExt cx="1331989" cy="738664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A6FFE55F-39E4-125D-3E7E-05ED5109B93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29691" y="3024827"/>
              <a:ext cx="922447" cy="738664"/>
              <a:chOff x="5478018" y="2233670"/>
              <a:chExt cx="1222960" cy="979306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617E2F59-4DC6-BE3A-341F-BABDF1ED372C}"/>
                  </a:ext>
                </a:extLst>
              </p:cNvPr>
              <p:cNvGrpSpPr/>
              <p:nvPr/>
            </p:nvGrpSpPr>
            <p:grpSpPr>
              <a:xfrm>
                <a:off x="5478018" y="2233670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20" name="Rounded Rectangle 119">
                  <a:extLst>
                    <a:ext uri="{FF2B5EF4-FFF2-40B4-BE49-F238E27FC236}">
                      <a16:creationId xmlns:a16="http://schemas.microsoft.com/office/drawing/2014/main" id="{518AC028-E016-3EFF-3435-142361511625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CA431D17-073D-596D-614A-5FF0C4FBFF84}"/>
                    </a:ext>
                  </a:extLst>
                </p:cNvPr>
                <p:cNvGrpSpPr/>
                <p:nvPr/>
              </p:nvGrpSpPr>
              <p:grpSpPr>
                <a:xfrm>
                  <a:off x="5433150" y="1661329"/>
                  <a:ext cx="966204" cy="751220"/>
                  <a:chOff x="5997323" y="1518759"/>
                  <a:chExt cx="1476986" cy="1148351"/>
                </a:xfrm>
              </p:grpSpPr>
              <p:sp>
                <p:nvSpPr>
                  <p:cNvPr id="122" name="Oval 121">
                    <a:extLst>
                      <a:ext uri="{FF2B5EF4-FFF2-40B4-BE49-F238E27FC236}">
                        <a16:creationId xmlns:a16="http://schemas.microsoft.com/office/drawing/2014/main" id="{0E62AD4C-CC9C-19FB-20AE-58902B402848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7E5656D7-5219-F6D3-C93D-B84197AC2561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096A3FD6-9AC3-8841-9E8D-2063A59D51A9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5" name="Oval 124">
                    <a:extLst>
                      <a:ext uri="{FF2B5EF4-FFF2-40B4-BE49-F238E27FC236}">
                        <a16:creationId xmlns:a16="http://schemas.microsoft.com/office/drawing/2014/main" id="{2994A710-8B64-4B4A-942D-767CF8892D97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6" name="Oval 125">
                    <a:extLst>
                      <a:ext uri="{FF2B5EF4-FFF2-40B4-BE49-F238E27FC236}">
                        <a16:creationId xmlns:a16="http://schemas.microsoft.com/office/drawing/2014/main" id="{9A6C5AB1-BB91-0F58-3EB1-11EECCB3DA96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7" name="Oval 126">
                    <a:extLst>
                      <a:ext uri="{FF2B5EF4-FFF2-40B4-BE49-F238E27FC236}">
                        <a16:creationId xmlns:a16="http://schemas.microsoft.com/office/drawing/2014/main" id="{0625E6BE-2790-290F-CFCA-FBD91DC86B1F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8" name="Oval 127">
                    <a:extLst>
                      <a:ext uri="{FF2B5EF4-FFF2-40B4-BE49-F238E27FC236}">
                        <a16:creationId xmlns:a16="http://schemas.microsoft.com/office/drawing/2014/main" id="{235ED3C8-9566-722A-7B8B-2AFE50A5BB86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29" name="Oval 128">
                    <a:extLst>
                      <a:ext uri="{FF2B5EF4-FFF2-40B4-BE49-F238E27FC236}">
                        <a16:creationId xmlns:a16="http://schemas.microsoft.com/office/drawing/2014/main" id="{C52EB7D5-E5C2-546D-EA1D-8DC016A80B24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551AAA8A-8200-92C0-81F3-7842D1F9F060}"/>
                  </a:ext>
                </a:extLst>
              </p:cNvPr>
              <p:cNvGrpSpPr/>
              <p:nvPr/>
            </p:nvGrpSpPr>
            <p:grpSpPr>
              <a:xfrm>
                <a:off x="5543706" y="2320832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11" name="Rounded Rectangle 110">
                  <a:extLst>
                    <a:ext uri="{FF2B5EF4-FFF2-40B4-BE49-F238E27FC236}">
                      <a16:creationId xmlns:a16="http://schemas.microsoft.com/office/drawing/2014/main" id="{876AA231-9D38-A6FC-A7C1-AA115BC83902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A764210E-6924-704C-FBAF-4366FC8228D5}"/>
                    </a:ext>
                  </a:extLst>
                </p:cNvPr>
                <p:cNvGrpSpPr/>
                <p:nvPr/>
              </p:nvGrpSpPr>
              <p:grpSpPr>
                <a:xfrm>
                  <a:off x="5477918" y="1629278"/>
                  <a:ext cx="921438" cy="783271"/>
                  <a:chOff x="6065755" y="1469764"/>
                  <a:chExt cx="1408554" cy="1197346"/>
                </a:xfrm>
              </p:grpSpPr>
              <p:sp>
                <p:nvSpPr>
                  <p:cNvPr id="113" name="Oval 112">
                    <a:extLst>
                      <a:ext uri="{FF2B5EF4-FFF2-40B4-BE49-F238E27FC236}">
                        <a16:creationId xmlns:a16="http://schemas.microsoft.com/office/drawing/2014/main" id="{F7421F86-22DD-DE63-017B-A8C26DA51B11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4" name="Oval 113">
                    <a:extLst>
                      <a:ext uri="{FF2B5EF4-FFF2-40B4-BE49-F238E27FC236}">
                        <a16:creationId xmlns:a16="http://schemas.microsoft.com/office/drawing/2014/main" id="{8A7042D6-591B-70CB-4242-799C0A1BC6C9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5" name="Oval 114">
                    <a:extLst>
                      <a:ext uri="{FF2B5EF4-FFF2-40B4-BE49-F238E27FC236}">
                        <a16:creationId xmlns:a16="http://schemas.microsoft.com/office/drawing/2014/main" id="{5DBEB4FB-5F9A-4ADD-A27E-EE232C8C5DBB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8341A0C8-BC56-DDF7-7260-E15F4CFD9278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32C4E4E2-95AA-A053-73BB-583B0EEF3B7E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8" name="Oval 117">
                    <a:extLst>
                      <a:ext uri="{FF2B5EF4-FFF2-40B4-BE49-F238E27FC236}">
                        <a16:creationId xmlns:a16="http://schemas.microsoft.com/office/drawing/2014/main" id="{0B796BD3-AA75-965E-3DD8-697312828F18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9" name="Oval 118">
                    <a:extLst>
                      <a:ext uri="{FF2B5EF4-FFF2-40B4-BE49-F238E27FC236}">
                        <a16:creationId xmlns:a16="http://schemas.microsoft.com/office/drawing/2014/main" id="{0E841459-26DA-D3E0-35E5-9B8B6B5F6F16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B0284ECA-F524-EC70-C8F2-06643171884D}"/>
                  </a:ext>
                </a:extLst>
              </p:cNvPr>
              <p:cNvGrpSpPr/>
              <p:nvPr/>
            </p:nvGrpSpPr>
            <p:grpSpPr>
              <a:xfrm>
                <a:off x="5609392" y="2407994"/>
                <a:ext cx="1091586" cy="804982"/>
                <a:chOff x="5334009" y="1598212"/>
                <a:chExt cx="1164485" cy="858741"/>
              </a:xfrm>
            </p:grpSpPr>
            <p:sp>
              <p:nvSpPr>
                <p:cNvPr id="100" name="Rounded Rectangle 99">
                  <a:extLst>
                    <a:ext uri="{FF2B5EF4-FFF2-40B4-BE49-F238E27FC236}">
                      <a16:creationId xmlns:a16="http://schemas.microsoft.com/office/drawing/2014/main" id="{7EC24BE9-35F8-A988-2993-A9F0A2B1E6E1}"/>
                    </a:ext>
                  </a:extLst>
                </p:cNvPr>
                <p:cNvSpPr/>
                <p:nvPr/>
              </p:nvSpPr>
              <p:spPr>
                <a:xfrm>
                  <a:off x="5334009" y="1598212"/>
                  <a:ext cx="1164485" cy="858741"/>
                </a:xfrm>
                <a:prstGeom prst="roundRect">
                  <a:avLst>
                    <a:gd name="adj" fmla="val 6241"/>
                  </a:avLst>
                </a:prstGeom>
                <a:solidFill>
                  <a:schemeClr val="bg1"/>
                </a:solidFill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639933"/>
                            <a:gd name="connsiteY0" fmla="*/ 29452 h 471913"/>
                            <a:gd name="connsiteX1" fmla="*/ 29452 w 639933"/>
                            <a:gd name="connsiteY1" fmla="*/ 0 h 471913"/>
                            <a:gd name="connsiteX2" fmla="*/ 610481 w 639933"/>
                            <a:gd name="connsiteY2" fmla="*/ 0 h 471913"/>
                            <a:gd name="connsiteX3" fmla="*/ 639933 w 639933"/>
                            <a:gd name="connsiteY3" fmla="*/ 29452 h 471913"/>
                            <a:gd name="connsiteX4" fmla="*/ 639933 w 639933"/>
                            <a:gd name="connsiteY4" fmla="*/ 442461 h 471913"/>
                            <a:gd name="connsiteX5" fmla="*/ 610481 w 639933"/>
                            <a:gd name="connsiteY5" fmla="*/ 471913 h 471913"/>
                            <a:gd name="connsiteX6" fmla="*/ 29452 w 639933"/>
                            <a:gd name="connsiteY6" fmla="*/ 471913 h 471913"/>
                            <a:gd name="connsiteX7" fmla="*/ 0 w 639933"/>
                            <a:gd name="connsiteY7" fmla="*/ 442461 h 471913"/>
                            <a:gd name="connsiteX8" fmla="*/ 0 w 639933"/>
                            <a:gd name="connsiteY8" fmla="*/ 29452 h 4719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39933" h="471913" fill="none" extrusionOk="0">
                              <a:moveTo>
                                <a:pt x="0" y="29452"/>
                              </a:moveTo>
                              <a:cubicBezTo>
                                <a:pt x="2066" y="16262"/>
                                <a:pt x="13492" y="3170"/>
                                <a:pt x="29452" y="0"/>
                              </a:cubicBezTo>
                              <a:cubicBezTo>
                                <a:pt x="299419" y="-28152"/>
                                <a:pt x="349236" y="900"/>
                                <a:pt x="610481" y="0"/>
                              </a:cubicBezTo>
                              <a:cubicBezTo>
                                <a:pt x="629266" y="-3127"/>
                                <a:pt x="639301" y="12942"/>
                                <a:pt x="639933" y="29452"/>
                              </a:cubicBezTo>
                              <a:cubicBezTo>
                                <a:pt x="628634" y="222289"/>
                                <a:pt x="652359" y="267679"/>
                                <a:pt x="639933" y="442461"/>
                              </a:cubicBezTo>
                              <a:cubicBezTo>
                                <a:pt x="638331" y="455462"/>
                                <a:pt x="626895" y="469911"/>
                                <a:pt x="610481" y="471913"/>
                              </a:cubicBezTo>
                              <a:cubicBezTo>
                                <a:pt x="480356" y="492974"/>
                                <a:pt x="294013" y="483624"/>
                                <a:pt x="29452" y="471913"/>
                              </a:cubicBezTo>
                              <a:cubicBezTo>
                                <a:pt x="9848" y="472050"/>
                                <a:pt x="1198" y="456567"/>
                                <a:pt x="0" y="442461"/>
                              </a:cubicBezTo>
                              <a:cubicBezTo>
                                <a:pt x="-11312" y="251112"/>
                                <a:pt x="20483" y="198018"/>
                                <a:pt x="0" y="29452"/>
                              </a:cubicBezTo>
                              <a:close/>
                            </a:path>
                            <a:path w="639933" h="471913" stroke="0" extrusionOk="0">
                              <a:moveTo>
                                <a:pt x="0" y="29452"/>
                              </a:moveTo>
                              <a:cubicBezTo>
                                <a:pt x="-541" y="12853"/>
                                <a:pt x="11118" y="776"/>
                                <a:pt x="29452" y="0"/>
                              </a:cubicBezTo>
                              <a:cubicBezTo>
                                <a:pt x="184644" y="3833"/>
                                <a:pt x="468007" y="-26847"/>
                                <a:pt x="610481" y="0"/>
                              </a:cubicBezTo>
                              <a:cubicBezTo>
                                <a:pt x="624708" y="-1551"/>
                                <a:pt x="639317" y="14451"/>
                                <a:pt x="639933" y="29452"/>
                              </a:cubicBezTo>
                              <a:cubicBezTo>
                                <a:pt x="654320" y="143024"/>
                                <a:pt x="620312" y="276710"/>
                                <a:pt x="639933" y="442461"/>
                              </a:cubicBezTo>
                              <a:cubicBezTo>
                                <a:pt x="640337" y="457896"/>
                                <a:pt x="623531" y="471421"/>
                                <a:pt x="610481" y="471913"/>
                              </a:cubicBezTo>
                              <a:cubicBezTo>
                                <a:pt x="349463" y="442960"/>
                                <a:pt x="169702" y="466650"/>
                                <a:pt x="29452" y="471913"/>
                              </a:cubicBezTo>
                              <a:cubicBezTo>
                                <a:pt x="11145" y="475289"/>
                                <a:pt x="-1907" y="456515"/>
                                <a:pt x="0" y="442461"/>
                              </a:cubicBezTo>
                              <a:cubicBezTo>
                                <a:pt x="9385" y="283167"/>
                                <a:pt x="11605" y="162292"/>
                                <a:pt x="0" y="29452"/>
                              </a:cubicBezTo>
                              <a:close/>
                            </a:path>
                          </a:pathLst>
                        </a:custGeom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0B3E22AC-8B4E-4F67-AAEA-41FA93AA26B7}"/>
                    </a:ext>
                  </a:extLst>
                </p:cNvPr>
                <p:cNvGrpSpPr/>
                <p:nvPr/>
              </p:nvGrpSpPr>
              <p:grpSpPr>
                <a:xfrm>
                  <a:off x="5433150" y="1629278"/>
                  <a:ext cx="966204" cy="783271"/>
                  <a:chOff x="5997323" y="1469764"/>
                  <a:chExt cx="1476986" cy="1197346"/>
                </a:xfrm>
              </p:grpSpPr>
              <p:sp>
                <p:nvSpPr>
                  <p:cNvPr id="102" name="Oval 101">
                    <a:extLst>
                      <a:ext uri="{FF2B5EF4-FFF2-40B4-BE49-F238E27FC236}">
                        <a16:creationId xmlns:a16="http://schemas.microsoft.com/office/drawing/2014/main" id="{E878D20E-32BE-FBAB-0D0E-6973B2061499}"/>
                      </a:ext>
                    </a:extLst>
                  </p:cNvPr>
                  <p:cNvSpPr/>
                  <p:nvPr/>
                </p:nvSpPr>
                <p:spPr>
                  <a:xfrm>
                    <a:off x="5997323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3" name="Oval 102">
                    <a:extLst>
                      <a:ext uri="{FF2B5EF4-FFF2-40B4-BE49-F238E27FC236}">
                        <a16:creationId xmlns:a16="http://schemas.microsoft.com/office/drawing/2014/main" id="{E4824901-0A32-3959-7F33-32106BA46CD8}"/>
                      </a:ext>
                    </a:extLst>
                  </p:cNvPr>
                  <p:cNvSpPr/>
                  <p:nvPr/>
                </p:nvSpPr>
                <p:spPr>
                  <a:xfrm>
                    <a:off x="6573387" y="1518759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4" name="Oval 103">
                    <a:extLst>
                      <a:ext uri="{FF2B5EF4-FFF2-40B4-BE49-F238E27FC236}">
                        <a16:creationId xmlns:a16="http://schemas.microsoft.com/office/drawing/2014/main" id="{9DC6E4DF-C0D6-EC17-DC8F-6505C4965A2D}"/>
                      </a:ext>
                    </a:extLst>
                  </p:cNvPr>
                  <p:cNvSpPr/>
                  <p:nvPr/>
                </p:nvSpPr>
                <p:spPr>
                  <a:xfrm>
                    <a:off x="6285355" y="1902550"/>
                    <a:ext cx="219600" cy="216000"/>
                  </a:xfrm>
                  <a:prstGeom prst="ellips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>
                    <a:solidFill>
                      <a:schemeClr val="accent6"/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5" name="Oval 104">
                    <a:extLst>
                      <a:ext uri="{FF2B5EF4-FFF2-40B4-BE49-F238E27FC236}">
                        <a16:creationId xmlns:a16="http://schemas.microsoft.com/office/drawing/2014/main" id="{90B8DA0F-8933-1495-83CC-845D3A2AB545}"/>
                      </a:ext>
                    </a:extLst>
                  </p:cNvPr>
                  <p:cNvSpPr/>
                  <p:nvPr/>
                </p:nvSpPr>
                <p:spPr>
                  <a:xfrm>
                    <a:off x="7023547" y="1996035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6" name="Oval 105">
                    <a:extLst>
                      <a:ext uri="{FF2B5EF4-FFF2-40B4-BE49-F238E27FC236}">
                        <a16:creationId xmlns:a16="http://schemas.microsoft.com/office/drawing/2014/main" id="{B1DFAD00-6DCE-AE29-6944-5B6806519A12}"/>
                      </a:ext>
                    </a:extLst>
                  </p:cNvPr>
                  <p:cNvSpPr/>
                  <p:nvPr/>
                </p:nvSpPr>
                <p:spPr>
                  <a:xfrm>
                    <a:off x="6660232" y="2293914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7" name="Oval 106">
                    <a:extLst>
                      <a:ext uri="{FF2B5EF4-FFF2-40B4-BE49-F238E27FC236}">
                        <a16:creationId xmlns:a16="http://schemas.microsoft.com/office/drawing/2014/main" id="{3CEE25D2-8232-E2AE-77A5-9122CC9664C5}"/>
                      </a:ext>
                    </a:extLst>
                  </p:cNvPr>
                  <p:cNvSpPr/>
                  <p:nvPr/>
                </p:nvSpPr>
                <p:spPr>
                  <a:xfrm>
                    <a:off x="7254709" y="2318792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8" name="Oval 107">
                    <a:extLst>
                      <a:ext uri="{FF2B5EF4-FFF2-40B4-BE49-F238E27FC236}">
                        <a16:creationId xmlns:a16="http://schemas.microsoft.com/office/drawing/2014/main" id="{F5ACC798-16F8-1EA9-BFBB-951BDB114D27}"/>
                      </a:ext>
                    </a:extLst>
                  </p:cNvPr>
                  <p:cNvSpPr/>
                  <p:nvPr/>
                </p:nvSpPr>
                <p:spPr>
                  <a:xfrm>
                    <a:off x="6982480" y="2451110"/>
                    <a:ext cx="219600" cy="216000"/>
                  </a:xfrm>
                  <a:prstGeom prst="ellipse">
                    <a:avLst/>
                  </a:prstGeom>
                  <a:solidFill>
                    <a:srgbClr val="398249"/>
                  </a:solidFill>
                  <a:ln w="12700">
                    <a:solidFill>
                      <a:schemeClr val="accent3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5B67FF27-963B-2151-DE45-AA8A87A4E015}"/>
                      </a:ext>
                    </a:extLst>
                  </p:cNvPr>
                  <p:cNvSpPr/>
                  <p:nvPr/>
                </p:nvSpPr>
                <p:spPr>
                  <a:xfrm>
                    <a:off x="6065755" y="2318792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BB70F96F-2A2E-C6E2-A0AC-8BDE92330139}"/>
                      </a:ext>
                    </a:extLst>
                  </p:cNvPr>
                  <p:cNvSpPr/>
                  <p:nvPr/>
                </p:nvSpPr>
                <p:spPr>
                  <a:xfrm>
                    <a:off x="7164288" y="1469764"/>
                    <a:ext cx="219600" cy="21600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 w="12700">
                    <a:solidFill>
                      <a:schemeClr val="bg1">
                        <a:lumMod val="50000"/>
                      </a:schemeClr>
                    </a:solidFill>
                    <a:extLst>
                      <a:ext uri="{C807C97D-BFC1-408E-A445-0C87EB9F89A2}">
                        <ask:lineSketchStyleProps xmlns:ask="http://schemas.microsoft.com/office/drawing/2018/sketchyshapes">
                          <ask:type>
                            <ask:lineSketchNone/>
                          </ask:type>
                        </ask:lineSketchStyleProps>
                      </a:ext>
                    </a:extLst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 sz="1400"/>
                  </a:p>
                </p:txBody>
              </p:sp>
            </p:grpSp>
          </p:grpSp>
        </p:grp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2996AA4-B2F9-2641-5132-4A5C2D1AE626}"/>
                </a:ext>
              </a:extLst>
            </p:cNvPr>
            <p:cNvSpPr txBox="1"/>
            <p:nvPr/>
          </p:nvSpPr>
          <p:spPr>
            <a:xfrm>
              <a:off x="5320149" y="3275578"/>
              <a:ext cx="242848" cy="237162"/>
            </a:xfrm>
            <a:prstGeom prst="rect">
              <a:avLst/>
            </a:prstGeom>
            <a:noFill/>
            <a:ln>
              <a:solidFill>
                <a:srgbClr val="388249"/>
              </a:solidFill>
            </a:ln>
          </p:spPr>
          <p:txBody>
            <a:bodyPr wrap="square" lIns="36000" tIns="36000" rIns="36000" bIns="36000" rtlCol="0" anchor="ctr">
              <a:noAutofit/>
            </a:bodyPr>
            <a:lstStyle/>
            <a:p>
              <a:pPr algn="ctr"/>
              <a:r>
                <a:rPr lang="el-GR" sz="1400" dirty="0"/>
                <a:t>λ</a:t>
              </a:r>
              <a:endParaRPr lang="en-DE" sz="1400" dirty="0"/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6779BD02-D08A-EAD5-7D4B-3C216902E1E6}"/>
                </a:ext>
              </a:extLst>
            </p:cNvPr>
            <p:cNvCxnSpPr>
              <a:stCxn id="95" idx="3"/>
            </p:cNvCxnSpPr>
            <p:nvPr/>
          </p:nvCxnSpPr>
          <p:spPr>
            <a:xfrm>
              <a:off x="5562997" y="3394159"/>
              <a:ext cx="158220" cy="5441"/>
            </a:xfrm>
            <a:prstGeom prst="straightConnector1">
              <a:avLst/>
            </a:prstGeom>
            <a:ln>
              <a:solidFill>
                <a:srgbClr val="38824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Right Arrow 129">
            <a:extLst>
              <a:ext uri="{FF2B5EF4-FFF2-40B4-BE49-F238E27FC236}">
                <a16:creationId xmlns:a16="http://schemas.microsoft.com/office/drawing/2014/main" id="{5171963A-8DCB-2436-3FBA-6CA1D2575269}"/>
              </a:ext>
            </a:extLst>
          </p:cNvPr>
          <p:cNvSpPr/>
          <p:nvPr/>
        </p:nvSpPr>
        <p:spPr>
          <a:xfrm>
            <a:off x="2027556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64AEA0DD-95CB-85A5-3087-8C852AAD1BDF}"/>
              </a:ext>
            </a:extLst>
          </p:cNvPr>
          <p:cNvSpPr txBox="1"/>
          <p:nvPr/>
        </p:nvSpPr>
        <p:spPr>
          <a:xfrm>
            <a:off x="2550392" y="3324159"/>
            <a:ext cx="1514426" cy="30777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b="1" dirty="0"/>
              <a:t>2 Filling Strategy</a:t>
            </a:r>
            <a:endParaRPr lang="en-DE" sz="1400" dirty="0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A858041C-D003-1F6B-CA27-41045FFDA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310" y="2744266"/>
            <a:ext cx="1297507" cy="516442"/>
          </a:xfrm>
          <a:prstGeom prst="rect">
            <a:avLst/>
          </a:prstGeom>
        </p:spPr>
      </p:pic>
      <p:sp>
        <p:nvSpPr>
          <p:cNvPr id="133" name="U-turn Arrow 132">
            <a:extLst>
              <a:ext uri="{FF2B5EF4-FFF2-40B4-BE49-F238E27FC236}">
                <a16:creationId xmlns:a16="http://schemas.microsoft.com/office/drawing/2014/main" id="{4FA48EED-739F-2E1B-32B2-56D65F0511AD}"/>
              </a:ext>
            </a:extLst>
          </p:cNvPr>
          <p:cNvSpPr/>
          <p:nvPr/>
        </p:nvSpPr>
        <p:spPr>
          <a:xfrm rot="10800000">
            <a:off x="2782526" y="3687325"/>
            <a:ext cx="981567" cy="294356"/>
          </a:xfrm>
          <a:prstGeom prst="uturnArrow">
            <a:avLst>
              <a:gd name="adj1" fmla="val 0"/>
              <a:gd name="adj2" fmla="val 25000"/>
              <a:gd name="adj3" fmla="val 23633"/>
              <a:gd name="adj4" fmla="val 43750"/>
              <a:gd name="adj5" fmla="val 10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>
              <a:solidFill>
                <a:schemeClr val="tx1"/>
              </a:solidFill>
            </a:endParaRPr>
          </a:p>
        </p:txBody>
      </p:sp>
      <p:sp>
        <p:nvSpPr>
          <p:cNvPr id="134" name="Right Arrow 133">
            <a:extLst>
              <a:ext uri="{FF2B5EF4-FFF2-40B4-BE49-F238E27FC236}">
                <a16:creationId xmlns:a16="http://schemas.microsoft.com/office/drawing/2014/main" id="{63ED251F-6B5C-B036-D2C9-1F40216E4FC3}"/>
              </a:ext>
            </a:extLst>
          </p:cNvPr>
          <p:cNvSpPr/>
          <p:nvPr/>
        </p:nvSpPr>
        <p:spPr>
          <a:xfrm>
            <a:off x="4081561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5" name="Right Arrow 134">
            <a:extLst>
              <a:ext uri="{FF2B5EF4-FFF2-40B4-BE49-F238E27FC236}">
                <a16:creationId xmlns:a16="http://schemas.microsoft.com/office/drawing/2014/main" id="{266EC58D-2421-537E-B388-655CD0819BA2}"/>
              </a:ext>
            </a:extLst>
          </p:cNvPr>
          <p:cNvSpPr/>
          <p:nvPr/>
        </p:nvSpPr>
        <p:spPr>
          <a:xfrm>
            <a:off x="6104822" y="2880773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BF1300A0-E587-1780-C46F-D1D0060A98EA}"/>
              </a:ext>
            </a:extLst>
          </p:cNvPr>
          <p:cNvSpPr txBox="1"/>
          <p:nvPr/>
        </p:nvSpPr>
        <p:spPr>
          <a:xfrm>
            <a:off x="2782526" y="4030705"/>
            <a:ext cx="1097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C</a:t>
            </a:r>
            <a:r>
              <a:rPr lang="en-DE" sz="1400" dirty="0"/>
              <a:t>ustom loss </a:t>
            </a:r>
          </a:p>
          <a:p>
            <a:pPr algn="ctr"/>
            <a:r>
              <a:rPr lang="en-DE" sz="1400" dirty="0"/>
              <a:t>function</a:t>
            </a:r>
          </a:p>
        </p:txBody>
      </p:sp>
      <p:sp>
        <p:nvSpPr>
          <p:cNvPr id="137" name="Right Arrow 136">
            <a:extLst>
              <a:ext uri="{FF2B5EF4-FFF2-40B4-BE49-F238E27FC236}">
                <a16:creationId xmlns:a16="http://schemas.microsoft.com/office/drawing/2014/main" id="{BC20469A-4776-4839-3092-93AAAE739346}"/>
              </a:ext>
            </a:extLst>
          </p:cNvPr>
          <p:cNvSpPr/>
          <p:nvPr/>
        </p:nvSpPr>
        <p:spPr>
          <a:xfrm rot="5400000">
            <a:off x="7368708" y="4053374"/>
            <a:ext cx="411665" cy="378330"/>
          </a:xfrm>
          <a:prstGeom prst="rightArrow">
            <a:avLst>
              <a:gd name="adj1" fmla="val 0"/>
              <a:gd name="adj2" fmla="val 40235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E9053D7-453A-4537-18A0-4A1EDB385AA1}"/>
              </a:ext>
            </a:extLst>
          </p:cNvPr>
          <p:cNvSpPr txBox="1"/>
          <p:nvPr/>
        </p:nvSpPr>
        <p:spPr>
          <a:xfrm>
            <a:off x="3887020" y="5237149"/>
            <a:ext cx="289156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1400" dirty="0"/>
              <a:t>use TabNet input (missing value datasets) and output (filled dataset) to create a decision tree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1339B92-2D9C-00AB-DF06-056B870814D9}"/>
              </a:ext>
            </a:extLst>
          </p:cNvPr>
          <p:cNvCxnSpPr>
            <a:cxnSpLocks/>
          </p:cNvCxnSpPr>
          <p:nvPr/>
        </p:nvCxnSpPr>
        <p:spPr>
          <a:xfrm>
            <a:off x="1703595" y="3981682"/>
            <a:ext cx="805629" cy="1080995"/>
          </a:xfrm>
          <a:prstGeom prst="straightConnector1">
            <a:avLst/>
          </a:prstGeom>
          <a:ln w="28575">
            <a:solidFill>
              <a:srgbClr val="388249"/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0304007D-576E-E3CE-8331-10DE317AFD53}"/>
              </a:ext>
            </a:extLst>
          </p:cNvPr>
          <p:cNvGrpSpPr>
            <a:grpSpLocks noChangeAspect="1"/>
          </p:cNvGrpSpPr>
          <p:nvPr/>
        </p:nvGrpSpPr>
        <p:grpSpPr>
          <a:xfrm>
            <a:off x="2589035" y="5153899"/>
            <a:ext cx="1254801" cy="680963"/>
            <a:chOff x="2368099" y="4126433"/>
            <a:chExt cx="1849234" cy="1003553"/>
          </a:xfrm>
          <a:solidFill>
            <a:srgbClr val="388249"/>
          </a:solidFill>
        </p:grpSpPr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A861956F-8BB5-6111-D3D9-CBF628D4B3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02717" y="4126433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C10FCC4-89B9-CD44-94A8-31301D0690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46305" y="4567563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44B218D4-20A9-527F-AAC0-3654A6D71C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59129" y="4567563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38422E5D-EE8F-7897-6292-DE386B90EE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68099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2980C08-F749-034E-0EFF-C31C05D3BC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24511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29DFEB3-FE74-4C9D-7AE5-5D9E7B54B39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0923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0AB7034E-70A9-18C1-4B2B-48997CDE0E9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37333" y="4949986"/>
              <a:ext cx="180000" cy="180000"/>
            </a:xfrm>
            <a:prstGeom prst="ellips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0CCA60C4-9A1D-CA8C-1318-E5C5F7E99124}"/>
                </a:ext>
              </a:extLst>
            </p:cNvPr>
            <p:cNvCxnSpPr>
              <a:stCxn id="210" idx="3"/>
              <a:endCxn id="211" idx="7"/>
            </p:cNvCxnSpPr>
            <p:nvPr/>
          </p:nvCxnSpPr>
          <p:spPr>
            <a:xfrm flipH="1">
              <a:off x="2799945" y="4280073"/>
              <a:ext cx="429132" cy="313850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EB0F536-32BD-F3CB-C6B7-F28A0C3DDF82}"/>
                </a:ext>
              </a:extLst>
            </p:cNvPr>
            <p:cNvCxnSpPr>
              <a:cxnSpLocks/>
              <a:stCxn id="211" idx="3"/>
              <a:endCxn id="213" idx="0"/>
            </p:cNvCxnSpPr>
            <p:nvPr/>
          </p:nvCxnSpPr>
          <p:spPr>
            <a:xfrm flipH="1">
              <a:off x="2458099" y="4721203"/>
              <a:ext cx="214566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DA57C17-1A19-3DD7-39BF-761BB7FA433D}"/>
                </a:ext>
              </a:extLst>
            </p:cNvPr>
            <p:cNvCxnSpPr>
              <a:cxnSpLocks/>
              <a:stCxn id="211" idx="5"/>
              <a:endCxn id="214" idx="0"/>
            </p:cNvCxnSpPr>
            <p:nvPr/>
          </p:nvCxnSpPr>
          <p:spPr>
            <a:xfrm>
              <a:off x="2799945" y="4721203"/>
              <a:ext cx="214566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794A6724-400E-6609-2EAF-841AA1B0D039}"/>
                </a:ext>
              </a:extLst>
            </p:cNvPr>
            <p:cNvCxnSpPr>
              <a:cxnSpLocks/>
              <a:stCxn id="212" idx="3"/>
              <a:endCxn id="215" idx="0"/>
            </p:cNvCxnSpPr>
            <p:nvPr/>
          </p:nvCxnSpPr>
          <p:spPr>
            <a:xfrm flipH="1">
              <a:off x="3570923" y="4721203"/>
              <a:ext cx="214566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5691943-B1E9-D5B5-7B31-CC07B68B3E09}"/>
                </a:ext>
              </a:extLst>
            </p:cNvPr>
            <p:cNvCxnSpPr>
              <a:cxnSpLocks/>
              <a:stCxn id="212" idx="5"/>
              <a:endCxn id="216" idx="0"/>
            </p:cNvCxnSpPr>
            <p:nvPr/>
          </p:nvCxnSpPr>
          <p:spPr>
            <a:xfrm>
              <a:off x="3912769" y="4721203"/>
              <a:ext cx="214564" cy="228783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C7A5640-FA0D-547B-5491-FEC7BE373839}"/>
                </a:ext>
              </a:extLst>
            </p:cNvPr>
            <p:cNvCxnSpPr>
              <a:cxnSpLocks/>
              <a:stCxn id="210" idx="5"/>
              <a:endCxn id="212" idx="1"/>
            </p:cNvCxnSpPr>
            <p:nvPr/>
          </p:nvCxnSpPr>
          <p:spPr>
            <a:xfrm>
              <a:off x="3356357" y="4280073"/>
              <a:ext cx="429132" cy="313850"/>
            </a:xfrm>
            <a:prstGeom prst="line">
              <a:avLst/>
            </a:prstGeom>
            <a:grpFill/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9402C7BD-1EB8-078B-404E-CDC3DF92A123}"/>
              </a:ext>
            </a:extLst>
          </p:cNvPr>
          <p:cNvCxnSpPr>
            <a:cxnSpLocks/>
          </p:cNvCxnSpPr>
          <p:nvPr/>
        </p:nvCxnSpPr>
        <p:spPr>
          <a:xfrm flipH="1">
            <a:off x="3923647" y="3981682"/>
            <a:ext cx="805629" cy="1080995"/>
          </a:xfrm>
          <a:prstGeom prst="straightConnector1">
            <a:avLst/>
          </a:prstGeom>
          <a:ln w="28575">
            <a:solidFill>
              <a:srgbClr val="388249"/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518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CDB8E57E-B25E-8A4D-B107-D355CBBA9012}"/>
              </a:ext>
            </a:extLst>
          </p:cNvPr>
          <p:cNvGraphicFramePr>
            <a:graphicFrameLocks noGrp="1"/>
          </p:cNvGraphicFramePr>
          <p:nvPr/>
        </p:nvGraphicFramePr>
        <p:xfrm>
          <a:off x="326769" y="121176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32CE15AC-6928-3249-9922-AA94603C2CA5}"/>
              </a:ext>
            </a:extLst>
          </p:cNvPr>
          <p:cNvGraphicFramePr>
            <a:graphicFrameLocks noGrp="1"/>
          </p:cNvGraphicFramePr>
          <p:nvPr/>
        </p:nvGraphicFramePr>
        <p:xfrm>
          <a:off x="3874259" y="1200055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98986EC6-3B8E-AE48-BE7F-90E49C83C782}"/>
              </a:ext>
            </a:extLst>
          </p:cNvPr>
          <p:cNvGraphicFramePr>
            <a:graphicFrameLocks noGrp="1"/>
          </p:cNvGraphicFramePr>
          <p:nvPr/>
        </p:nvGraphicFramePr>
        <p:xfrm>
          <a:off x="3950475" y="1277467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48342710-5807-4E45-B4C1-62871D2325DE}"/>
              </a:ext>
            </a:extLst>
          </p:cNvPr>
          <p:cNvGraphicFramePr>
            <a:graphicFrameLocks noGrp="1"/>
          </p:cNvGraphicFramePr>
          <p:nvPr/>
        </p:nvGraphicFramePr>
        <p:xfrm>
          <a:off x="4028175" y="1348535"/>
          <a:ext cx="110088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17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2017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26" name="TextBox 325">
            <a:extLst>
              <a:ext uri="{FF2B5EF4-FFF2-40B4-BE49-F238E27FC236}">
                <a16:creationId xmlns:a16="http://schemas.microsoft.com/office/drawing/2014/main" id="{8F3AADA8-30FE-2A4B-A2DD-48DF32C5FB35}"/>
              </a:ext>
            </a:extLst>
          </p:cNvPr>
          <p:cNvSpPr txBox="1"/>
          <p:nvPr/>
        </p:nvSpPr>
        <p:spPr>
          <a:xfrm>
            <a:off x="235248" y="451083"/>
            <a:ext cx="1516206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1 </a:t>
            </a:r>
            <a:br>
              <a:rPr lang="en-GB" sz="1600" b="1" dirty="0"/>
            </a:br>
            <a:r>
              <a:rPr lang="en-GB" sz="1600" b="1" dirty="0"/>
              <a:t>Datasets</a:t>
            </a: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951F4E33-C984-3741-8CE8-F8EC3A4CEE6D}"/>
              </a:ext>
            </a:extLst>
          </p:cNvPr>
          <p:cNvSpPr txBox="1"/>
          <p:nvPr/>
        </p:nvSpPr>
        <p:spPr>
          <a:xfrm>
            <a:off x="3753408" y="451083"/>
            <a:ext cx="1469188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3 </a:t>
            </a:r>
            <a:br>
              <a:rPr lang="en-GB" sz="1600" b="1" dirty="0"/>
            </a:br>
            <a:r>
              <a:rPr lang="en-GB" sz="1600" b="1" dirty="0"/>
              <a:t>Filled Datasets</a:t>
            </a:r>
            <a:endParaRPr lang="en-DE" sz="1600" dirty="0"/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D8C0982D-5122-A547-8E63-96CB60204BF3}"/>
              </a:ext>
            </a:extLst>
          </p:cNvPr>
          <p:cNvSpPr txBox="1"/>
          <p:nvPr/>
        </p:nvSpPr>
        <p:spPr>
          <a:xfrm>
            <a:off x="5492409" y="451083"/>
            <a:ext cx="1331989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4 </a:t>
            </a:r>
            <a:br>
              <a:rPr lang="en-GB" sz="1600" b="1" dirty="0"/>
            </a:br>
            <a:r>
              <a:rPr lang="en-GB" sz="1600" b="1" dirty="0"/>
              <a:t>Clustering</a:t>
            </a:r>
            <a:endParaRPr lang="en-DE" sz="1600" dirty="0"/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54E5D360-0A3F-6E46-897A-FE81AA4032C5}"/>
              </a:ext>
            </a:extLst>
          </p:cNvPr>
          <p:cNvSpPr txBox="1"/>
          <p:nvPr/>
        </p:nvSpPr>
        <p:spPr>
          <a:xfrm>
            <a:off x="7058452" y="451083"/>
            <a:ext cx="1514428" cy="83099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5 </a:t>
            </a:r>
            <a:br>
              <a:rPr lang="en-GB" sz="1600" b="1" dirty="0"/>
            </a:br>
            <a:r>
              <a:rPr lang="en-GB" sz="1600" b="1" dirty="0"/>
              <a:t>Performance Metrics</a:t>
            </a:r>
            <a:endParaRPr lang="en-GB" sz="16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EFDB84B-8F4D-A01D-B5A6-3248C9C2C901}"/>
              </a:ext>
            </a:extLst>
          </p:cNvPr>
          <p:cNvGrpSpPr/>
          <p:nvPr/>
        </p:nvGrpSpPr>
        <p:grpSpPr>
          <a:xfrm>
            <a:off x="5680151" y="1289135"/>
            <a:ext cx="922447" cy="738664"/>
            <a:chOff x="5639711" y="2001204"/>
            <a:chExt cx="922447" cy="738664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1EDFD051-FFBF-6F47-9004-EA77331DFB65}"/>
                </a:ext>
              </a:extLst>
            </p:cNvPr>
            <p:cNvGrpSpPr/>
            <p:nvPr/>
          </p:nvGrpSpPr>
          <p:grpSpPr>
            <a:xfrm>
              <a:off x="5639711" y="2001204"/>
              <a:ext cx="823356" cy="607176"/>
              <a:chOff x="5334009" y="1598212"/>
              <a:chExt cx="1164485" cy="858741"/>
            </a:xfrm>
          </p:grpSpPr>
          <p:sp>
            <p:nvSpPr>
              <p:cNvPr id="257" name="Rounded Rectangle 256">
                <a:extLst>
                  <a:ext uri="{FF2B5EF4-FFF2-40B4-BE49-F238E27FC236}">
                    <a16:creationId xmlns:a16="http://schemas.microsoft.com/office/drawing/2014/main" id="{1603770C-6277-6B41-BE32-38787F9B5D79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58" name="Group 257">
                <a:extLst>
                  <a:ext uri="{FF2B5EF4-FFF2-40B4-BE49-F238E27FC236}">
                    <a16:creationId xmlns:a16="http://schemas.microsoft.com/office/drawing/2014/main" id="{17BF3111-6767-2747-AB0E-EC27A84E441E}"/>
                  </a:ext>
                </a:extLst>
              </p:cNvPr>
              <p:cNvGrpSpPr/>
              <p:nvPr/>
            </p:nvGrpSpPr>
            <p:grpSpPr>
              <a:xfrm>
                <a:off x="5433150" y="1661329"/>
                <a:ext cx="966204" cy="751220"/>
                <a:chOff x="5997323" y="1518759"/>
                <a:chExt cx="1476986" cy="1148351"/>
              </a:xfrm>
            </p:grpSpPr>
            <p:sp>
              <p:nvSpPr>
                <p:cNvPr id="259" name="Oval 258">
                  <a:extLst>
                    <a:ext uri="{FF2B5EF4-FFF2-40B4-BE49-F238E27FC236}">
                      <a16:creationId xmlns:a16="http://schemas.microsoft.com/office/drawing/2014/main" id="{25B093ED-A908-5041-9E63-D09C66713C78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0" name="Oval 259">
                  <a:extLst>
                    <a:ext uri="{FF2B5EF4-FFF2-40B4-BE49-F238E27FC236}">
                      <a16:creationId xmlns:a16="http://schemas.microsoft.com/office/drawing/2014/main" id="{8C759677-5AF9-BB47-8868-5D8EFB8D8D5A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B773317F-4F9D-2940-8C1A-DB2A67F8B79B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2" name="Oval 261">
                  <a:extLst>
                    <a:ext uri="{FF2B5EF4-FFF2-40B4-BE49-F238E27FC236}">
                      <a16:creationId xmlns:a16="http://schemas.microsoft.com/office/drawing/2014/main" id="{F2C4F4C9-CCD8-7647-9CBA-8C23167F4D0F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3" name="Oval 262">
                  <a:extLst>
                    <a:ext uri="{FF2B5EF4-FFF2-40B4-BE49-F238E27FC236}">
                      <a16:creationId xmlns:a16="http://schemas.microsoft.com/office/drawing/2014/main" id="{A185C58E-8FB7-CC45-9E4D-CCB26A413AB2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4" name="Oval 263">
                  <a:extLst>
                    <a:ext uri="{FF2B5EF4-FFF2-40B4-BE49-F238E27FC236}">
                      <a16:creationId xmlns:a16="http://schemas.microsoft.com/office/drawing/2014/main" id="{48DFB6E9-B6AD-E44C-8772-CE522C86F2E7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5" name="Oval 264">
                  <a:extLst>
                    <a:ext uri="{FF2B5EF4-FFF2-40B4-BE49-F238E27FC236}">
                      <a16:creationId xmlns:a16="http://schemas.microsoft.com/office/drawing/2014/main" id="{20BCC644-F843-E547-8AC0-EA4C9C68FF15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66" name="Oval 265">
                  <a:extLst>
                    <a:ext uri="{FF2B5EF4-FFF2-40B4-BE49-F238E27FC236}">
                      <a16:creationId xmlns:a16="http://schemas.microsoft.com/office/drawing/2014/main" id="{99233A87-EF8B-BA4F-817C-E8FCA7A26240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7E71A5B6-669A-B94F-98C0-E7143FA92761}"/>
                </a:ext>
              </a:extLst>
            </p:cNvPr>
            <p:cNvGrpSpPr/>
            <p:nvPr/>
          </p:nvGrpSpPr>
          <p:grpSpPr>
            <a:xfrm>
              <a:off x="5689258" y="2066948"/>
              <a:ext cx="823356" cy="607176"/>
              <a:chOff x="5334009" y="1598212"/>
              <a:chExt cx="1164485" cy="858741"/>
            </a:xfrm>
          </p:grpSpPr>
          <p:sp>
            <p:nvSpPr>
              <p:cNvPr id="248" name="Rounded Rectangle 247">
                <a:extLst>
                  <a:ext uri="{FF2B5EF4-FFF2-40B4-BE49-F238E27FC236}">
                    <a16:creationId xmlns:a16="http://schemas.microsoft.com/office/drawing/2014/main" id="{0083DFBA-764E-AB4D-8134-C9F59CA7D47A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BB4858B3-7007-7946-B05E-66F478D0D68C}"/>
                  </a:ext>
                </a:extLst>
              </p:cNvPr>
              <p:cNvGrpSpPr/>
              <p:nvPr/>
            </p:nvGrpSpPr>
            <p:grpSpPr>
              <a:xfrm>
                <a:off x="5477918" y="1629278"/>
                <a:ext cx="921438" cy="783271"/>
                <a:chOff x="6065755" y="1469764"/>
                <a:chExt cx="1408554" cy="1197346"/>
              </a:xfrm>
            </p:grpSpPr>
            <p:sp>
              <p:nvSpPr>
                <p:cNvPr id="250" name="Oval 249">
                  <a:extLst>
                    <a:ext uri="{FF2B5EF4-FFF2-40B4-BE49-F238E27FC236}">
                      <a16:creationId xmlns:a16="http://schemas.microsoft.com/office/drawing/2014/main" id="{5CAD33D2-F3A2-1C4F-A9A7-172E6073B363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1" name="Oval 250">
                  <a:extLst>
                    <a:ext uri="{FF2B5EF4-FFF2-40B4-BE49-F238E27FC236}">
                      <a16:creationId xmlns:a16="http://schemas.microsoft.com/office/drawing/2014/main" id="{95FAA741-5EB9-2D41-8495-02837551DDBD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2" name="Oval 251">
                  <a:extLst>
                    <a:ext uri="{FF2B5EF4-FFF2-40B4-BE49-F238E27FC236}">
                      <a16:creationId xmlns:a16="http://schemas.microsoft.com/office/drawing/2014/main" id="{CE1C8D1D-547E-B04A-9EB8-6D83FB01C1E4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D48B2953-2133-D540-930F-E7707B517124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4" name="Oval 253">
                  <a:extLst>
                    <a:ext uri="{FF2B5EF4-FFF2-40B4-BE49-F238E27FC236}">
                      <a16:creationId xmlns:a16="http://schemas.microsoft.com/office/drawing/2014/main" id="{C8625FCA-2A67-C542-938F-2BD69AE25CDA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5" name="Oval 254">
                  <a:extLst>
                    <a:ext uri="{FF2B5EF4-FFF2-40B4-BE49-F238E27FC236}">
                      <a16:creationId xmlns:a16="http://schemas.microsoft.com/office/drawing/2014/main" id="{FFA4B0BA-BDCE-3142-A22E-5281A604C714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56" name="Oval 255">
                  <a:extLst>
                    <a:ext uri="{FF2B5EF4-FFF2-40B4-BE49-F238E27FC236}">
                      <a16:creationId xmlns:a16="http://schemas.microsoft.com/office/drawing/2014/main" id="{2E48C1D4-07B5-C64D-B133-93DCD308758A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14961390-EE41-364F-873F-A63C058B6C8F}"/>
                </a:ext>
              </a:extLst>
            </p:cNvPr>
            <p:cNvGrpSpPr/>
            <p:nvPr/>
          </p:nvGrpSpPr>
          <p:grpSpPr>
            <a:xfrm>
              <a:off x="5738802" y="2132692"/>
              <a:ext cx="823356" cy="607176"/>
              <a:chOff x="5334009" y="1598212"/>
              <a:chExt cx="1164485" cy="858741"/>
            </a:xfrm>
          </p:grpSpPr>
          <p:sp>
            <p:nvSpPr>
              <p:cNvPr id="237" name="Rounded Rectangle 236">
                <a:extLst>
                  <a:ext uri="{FF2B5EF4-FFF2-40B4-BE49-F238E27FC236}">
                    <a16:creationId xmlns:a16="http://schemas.microsoft.com/office/drawing/2014/main" id="{40C434E6-98AA-ED4D-B12B-A6ACE66A0F5F}"/>
                  </a:ext>
                </a:extLst>
              </p:cNvPr>
              <p:cNvSpPr/>
              <p:nvPr/>
            </p:nvSpPr>
            <p:spPr>
              <a:xfrm>
                <a:off x="5334009" y="1598212"/>
                <a:ext cx="1164485" cy="858741"/>
              </a:xfrm>
              <a:prstGeom prst="roundRect">
                <a:avLst>
                  <a:gd name="adj" fmla="val 6241"/>
                </a:avLst>
              </a:prstGeom>
              <a:solidFill>
                <a:schemeClr val="bg1"/>
              </a:solidFill>
              <a:ln w="12700">
                <a:solidFill>
                  <a:schemeClr val="tx1">
                    <a:lumMod val="85000"/>
                    <a:lumOff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639933"/>
                          <a:gd name="connsiteY0" fmla="*/ 29452 h 471913"/>
                          <a:gd name="connsiteX1" fmla="*/ 29452 w 639933"/>
                          <a:gd name="connsiteY1" fmla="*/ 0 h 471913"/>
                          <a:gd name="connsiteX2" fmla="*/ 610481 w 639933"/>
                          <a:gd name="connsiteY2" fmla="*/ 0 h 471913"/>
                          <a:gd name="connsiteX3" fmla="*/ 639933 w 639933"/>
                          <a:gd name="connsiteY3" fmla="*/ 29452 h 471913"/>
                          <a:gd name="connsiteX4" fmla="*/ 639933 w 639933"/>
                          <a:gd name="connsiteY4" fmla="*/ 442461 h 471913"/>
                          <a:gd name="connsiteX5" fmla="*/ 610481 w 639933"/>
                          <a:gd name="connsiteY5" fmla="*/ 471913 h 471913"/>
                          <a:gd name="connsiteX6" fmla="*/ 29452 w 639933"/>
                          <a:gd name="connsiteY6" fmla="*/ 471913 h 471913"/>
                          <a:gd name="connsiteX7" fmla="*/ 0 w 639933"/>
                          <a:gd name="connsiteY7" fmla="*/ 442461 h 471913"/>
                          <a:gd name="connsiteX8" fmla="*/ 0 w 639933"/>
                          <a:gd name="connsiteY8" fmla="*/ 29452 h 4719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39933" h="471913" fill="none" extrusionOk="0">
                            <a:moveTo>
                              <a:pt x="0" y="29452"/>
                            </a:moveTo>
                            <a:cubicBezTo>
                              <a:pt x="2066" y="16262"/>
                              <a:pt x="13492" y="3170"/>
                              <a:pt x="29452" y="0"/>
                            </a:cubicBezTo>
                            <a:cubicBezTo>
                              <a:pt x="299419" y="-28152"/>
                              <a:pt x="349236" y="900"/>
                              <a:pt x="610481" y="0"/>
                            </a:cubicBezTo>
                            <a:cubicBezTo>
                              <a:pt x="629266" y="-3127"/>
                              <a:pt x="639301" y="12942"/>
                              <a:pt x="639933" y="29452"/>
                            </a:cubicBezTo>
                            <a:cubicBezTo>
                              <a:pt x="628634" y="222289"/>
                              <a:pt x="652359" y="267679"/>
                              <a:pt x="639933" y="442461"/>
                            </a:cubicBezTo>
                            <a:cubicBezTo>
                              <a:pt x="638331" y="455462"/>
                              <a:pt x="626895" y="469911"/>
                              <a:pt x="610481" y="471913"/>
                            </a:cubicBezTo>
                            <a:cubicBezTo>
                              <a:pt x="480356" y="492974"/>
                              <a:pt x="294013" y="483624"/>
                              <a:pt x="29452" y="471913"/>
                            </a:cubicBezTo>
                            <a:cubicBezTo>
                              <a:pt x="9848" y="472050"/>
                              <a:pt x="1198" y="456567"/>
                              <a:pt x="0" y="442461"/>
                            </a:cubicBezTo>
                            <a:cubicBezTo>
                              <a:pt x="-11312" y="251112"/>
                              <a:pt x="20483" y="198018"/>
                              <a:pt x="0" y="29452"/>
                            </a:cubicBezTo>
                            <a:close/>
                          </a:path>
                          <a:path w="639933" h="471913" stroke="0" extrusionOk="0">
                            <a:moveTo>
                              <a:pt x="0" y="29452"/>
                            </a:moveTo>
                            <a:cubicBezTo>
                              <a:pt x="-541" y="12853"/>
                              <a:pt x="11118" y="776"/>
                              <a:pt x="29452" y="0"/>
                            </a:cubicBezTo>
                            <a:cubicBezTo>
                              <a:pt x="184644" y="3833"/>
                              <a:pt x="468007" y="-26847"/>
                              <a:pt x="610481" y="0"/>
                            </a:cubicBezTo>
                            <a:cubicBezTo>
                              <a:pt x="624708" y="-1551"/>
                              <a:pt x="639317" y="14451"/>
                              <a:pt x="639933" y="29452"/>
                            </a:cubicBezTo>
                            <a:cubicBezTo>
                              <a:pt x="654320" y="143024"/>
                              <a:pt x="620312" y="276710"/>
                              <a:pt x="639933" y="442461"/>
                            </a:cubicBezTo>
                            <a:cubicBezTo>
                              <a:pt x="640337" y="457896"/>
                              <a:pt x="623531" y="471421"/>
                              <a:pt x="610481" y="471913"/>
                            </a:cubicBezTo>
                            <a:cubicBezTo>
                              <a:pt x="349463" y="442960"/>
                              <a:pt x="169702" y="466650"/>
                              <a:pt x="29452" y="471913"/>
                            </a:cubicBezTo>
                            <a:cubicBezTo>
                              <a:pt x="11145" y="475289"/>
                              <a:pt x="-1907" y="456515"/>
                              <a:pt x="0" y="442461"/>
                            </a:cubicBezTo>
                            <a:cubicBezTo>
                              <a:pt x="9385" y="283167"/>
                              <a:pt x="11605" y="162292"/>
                              <a:pt x="0" y="29452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400"/>
              </a:p>
            </p:txBody>
          </p:sp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D9BD58B7-DE19-0A4E-A51D-119A41F2F14A}"/>
                  </a:ext>
                </a:extLst>
              </p:cNvPr>
              <p:cNvGrpSpPr/>
              <p:nvPr/>
            </p:nvGrpSpPr>
            <p:grpSpPr>
              <a:xfrm>
                <a:off x="5433150" y="1629278"/>
                <a:ext cx="966204" cy="783271"/>
                <a:chOff x="5997323" y="1469764"/>
                <a:chExt cx="1476986" cy="1197346"/>
              </a:xfrm>
            </p:grpSpPr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83E54CD1-3AF5-1640-A570-782CFFAC6580}"/>
                    </a:ext>
                  </a:extLst>
                </p:cNvPr>
                <p:cNvSpPr/>
                <p:nvPr/>
              </p:nvSpPr>
              <p:spPr>
                <a:xfrm>
                  <a:off x="5997323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63EFF2AD-B1E5-084A-9A33-305C29ABF895}"/>
                    </a:ext>
                  </a:extLst>
                </p:cNvPr>
                <p:cNvSpPr/>
                <p:nvPr/>
              </p:nvSpPr>
              <p:spPr>
                <a:xfrm>
                  <a:off x="6573387" y="1518759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1" name="Oval 240">
                  <a:extLst>
                    <a:ext uri="{FF2B5EF4-FFF2-40B4-BE49-F238E27FC236}">
                      <a16:creationId xmlns:a16="http://schemas.microsoft.com/office/drawing/2014/main" id="{79087869-3CF9-264F-8B7D-5D8929B943AF}"/>
                    </a:ext>
                  </a:extLst>
                </p:cNvPr>
                <p:cNvSpPr/>
                <p:nvPr/>
              </p:nvSpPr>
              <p:spPr>
                <a:xfrm>
                  <a:off x="6285355" y="1902550"/>
                  <a:ext cx="219600" cy="216000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>
                  <a:solidFill>
                    <a:schemeClr val="accent6"/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A13D72C9-A971-DA45-BD00-9C2D697CA8C7}"/>
                    </a:ext>
                  </a:extLst>
                </p:cNvPr>
                <p:cNvSpPr/>
                <p:nvPr/>
              </p:nvSpPr>
              <p:spPr>
                <a:xfrm>
                  <a:off x="7023547" y="1996035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3" name="Oval 242">
                  <a:extLst>
                    <a:ext uri="{FF2B5EF4-FFF2-40B4-BE49-F238E27FC236}">
                      <a16:creationId xmlns:a16="http://schemas.microsoft.com/office/drawing/2014/main" id="{264686CF-6BCF-4944-A6A3-246BD6DC6155}"/>
                    </a:ext>
                  </a:extLst>
                </p:cNvPr>
                <p:cNvSpPr/>
                <p:nvPr/>
              </p:nvSpPr>
              <p:spPr>
                <a:xfrm>
                  <a:off x="6660232" y="2293914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4" name="Oval 243">
                  <a:extLst>
                    <a:ext uri="{FF2B5EF4-FFF2-40B4-BE49-F238E27FC236}">
                      <a16:creationId xmlns:a16="http://schemas.microsoft.com/office/drawing/2014/main" id="{7731CB0B-2F2F-C341-890F-6DE0E3CD853C}"/>
                    </a:ext>
                  </a:extLst>
                </p:cNvPr>
                <p:cNvSpPr/>
                <p:nvPr/>
              </p:nvSpPr>
              <p:spPr>
                <a:xfrm>
                  <a:off x="7254709" y="2318792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A394BEE7-A767-F44F-9799-5301020A8151}"/>
                    </a:ext>
                  </a:extLst>
                </p:cNvPr>
                <p:cNvSpPr/>
                <p:nvPr/>
              </p:nvSpPr>
              <p:spPr>
                <a:xfrm>
                  <a:off x="6982480" y="2451110"/>
                  <a:ext cx="219600" cy="216000"/>
                </a:xfrm>
                <a:prstGeom prst="ellipse">
                  <a:avLst/>
                </a:prstGeom>
                <a:solidFill>
                  <a:srgbClr val="398249"/>
                </a:solidFill>
                <a:ln w="12700">
                  <a:solidFill>
                    <a:schemeClr val="accent3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6" name="Oval 245">
                  <a:extLst>
                    <a:ext uri="{FF2B5EF4-FFF2-40B4-BE49-F238E27FC236}">
                      <a16:creationId xmlns:a16="http://schemas.microsoft.com/office/drawing/2014/main" id="{FAB6D222-B014-AD4F-9903-64B06E2062FB}"/>
                    </a:ext>
                  </a:extLst>
                </p:cNvPr>
                <p:cNvSpPr/>
                <p:nvPr/>
              </p:nvSpPr>
              <p:spPr>
                <a:xfrm>
                  <a:off x="6065755" y="2318792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  <p:sp>
              <p:nvSpPr>
                <p:cNvPr id="247" name="Oval 246">
                  <a:extLst>
                    <a:ext uri="{FF2B5EF4-FFF2-40B4-BE49-F238E27FC236}">
                      <a16:creationId xmlns:a16="http://schemas.microsoft.com/office/drawing/2014/main" id="{18D4570B-62E7-0B45-8BA6-7775BAF68340}"/>
                    </a:ext>
                  </a:extLst>
                </p:cNvPr>
                <p:cNvSpPr/>
                <p:nvPr/>
              </p:nvSpPr>
              <p:spPr>
                <a:xfrm>
                  <a:off x="7164288" y="1469764"/>
                  <a:ext cx="219600" cy="21600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12700">
                  <a:solidFill>
                    <a:schemeClr val="bg1">
                      <a:lumMod val="50000"/>
                    </a:schemeClr>
                  </a:solidFill>
                  <a:extLst>
                    <a:ext uri="{C807C97D-BFC1-408E-A445-0C87EB9F89A2}">
                      <ask:lineSketchStyleProps xmlns:ask="http://schemas.microsoft.com/office/drawing/2018/sketchyshapes">
                        <ask:type>
                          <ask:lineSketchNone/>
                        </ask:type>
                      </ask:lineSketchStyleProps>
                    </a:ext>
                  </a:extLst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DE" sz="1400"/>
                </a:p>
              </p:txBody>
            </p:sp>
          </p:grpSp>
        </p:grp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13EFD092-2BFB-0044-B5A6-DCC9C1FB189E}"/>
              </a:ext>
            </a:extLst>
          </p:cNvPr>
          <p:cNvSpPr txBox="1"/>
          <p:nvPr/>
        </p:nvSpPr>
        <p:spPr>
          <a:xfrm>
            <a:off x="1913939" y="451083"/>
            <a:ext cx="1514426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b="1" dirty="0"/>
              <a:t>2 </a:t>
            </a:r>
            <a:br>
              <a:rPr lang="en-GB" sz="1600" b="1" dirty="0"/>
            </a:br>
            <a:r>
              <a:rPr lang="en-GB" sz="1600" b="1" dirty="0"/>
              <a:t>Filling Strategies</a:t>
            </a:r>
            <a:endParaRPr lang="en-DE" sz="1600" dirty="0"/>
          </a:p>
        </p:txBody>
      </p:sp>
      <p:sp>
        <p:nvSpPr>
          <p:cNvPr id="65" name="Right Arrow 64">
            <a:extLst>
              <a:ext uri="{FF2B5EF4-FFF2-40B4-BE49-F238E27FC236}">
                <a16:creationId xmlns:a16="http://schemas.microsoft.com/office/drawing/2014/main" id="{645BCD35-DA87-8A17-3154-C215AAF8A470}"/>
              </a:ext>
            </a:extLst>
          </p:cNvPr>
          <p:cNvSpPr/>
          <p:nvPr/>
        </p:nvSpPr>
        <p:spPr>
          <a:xfrm>
            <a:off x="3492922" y="151409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66" name="Right Arrow 65">
            <a:extLst>
              <a:ext uri="{FF2B5EF4-FFF2-40B4-BE49-F238E27FC236}">
                <a16:creationId xmlns:a16="http://schemas.microsoft.com/office/drawing/2014/main" id="{E2B51CD1-15C5-EF5E-DB71-4995714BB2A7}"/>
              </a:ext>
            </a:extLst>
          </p:cNvPr>
          <p:cNvSpPr/>
          <p:nvPr/>
        </p:nvSpPr>
        <p:spPr>
          <a:xfrm>
            <a:off x="5222595" y="151409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A4FACB5-2045-F9C7-8562-F6080C7EFC6A}"/>
              </a:ext>
            </a:extLst>
          </p:cNvPr>
          <p:cNvSpPr/>
          <p:nvPr/>
        </p:nvSpPr>
        <p:spPr>
          <a:xfrm>
            <a:off x="6773830" y="151409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63606F-56BA-E10A-08E2-7B0AC353FB3C}"/>
              </a:ext>
            </a:extLst>
          </p:cNvPr>
          <p:cNvSpPr txBox="1"/>
          <p:nvPr/>
        </p:nvSpPr>
        <p:spPr>
          <a:xfrm>
            <a:off x="4009221" y="1685415"/>
            <a:ext cx="2183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793498-8999-A810-7683-75783DADDB3C}"/>
              </a:ext>
            </a:extLst>
          </p:cNvPr>
          <p:cNvSpPr txBox="1"/>
          <p:nvPr/>
        </p:nvSpPr>
        <p:spPr>
          <a:xfrm>
            <a:off x="4248694" y="1574835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D24BC6-DF2A-9A78-549A-04E4DF6255A8}"/>
              </a:ext>
            </a:extLst>
          </p:cNvPr>
          <p:cNvSpPr txBox="1"/>
          <p:nvPr/>
        </p:nvSpPr>
        <p:spPr>
          <a:xfrm>
            <a:off x="4248694" y="1820851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AE2B7C9-A546-F19A-F7E8-747683072732}"/>
              </a:ext>
            </a:extLst>
          </p:cNvPr>
          <p:cNvSpPr txBox="1"/>
          <p:nvPr/>
        </p:nvSpPr>
        <p:spPr>
          <a:xfrm>
            <a:off x="4917769" y="1703669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181F07-E187-11B3-58CF-CF5BE1773861}"/>
              </a:ext>
            </a:extLst>
          </p:cNvPr>
          <p:cNvSpPr txBox="1"/>
          <p:nvPr/>
        </p:nvSpPr>
        <p:spPr>
          <a:xfrm>
            <a:off x="4917769" y="1820267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EDAC0E-78E3-DA98-407B-BFC4B3197B94}"/>
              </a:ext>
            </a:extLst>
          </p:cNvPr>
          <p:cNvSpPr txBox="1"/>
          <p:nvPr/>
        </p:nvSpPr>
        <p:spPr>
          <a:xfrm>
            <a:off x="4917769" y="1944296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5193A1E-50D7-75E4-CA37-73D1D6587014}"/>
              </a:ext>
            </a:extLst>
          </p:cNvPr>
          <p:cNvSpPr txBox="1"/>
          <p:nvPr/>
        </p:nvSpPr>
        <p:spPr>
          <a:xfrm>
            <a:off x="4694569" y="1457947"/>
            <a:ext cx="232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b="1" dirty="0"/>
              <a:t>!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EFE3CCD-C7D4-8C23-D71B-4E438A84F0AE}"/>
              </a:ext>
            </a:extLst>
          </p:cNvPr>
          <p:cNvGrpSpPr/>
          <p:nvPr/>
        </p:nvGrpSpPr>
        <p:grpSpPr>
          <a:xfrm>
            <a:off x="7231380" y="1294138"/>
            <a:ext cx="1150704" cy="728659"/>
            <a:chOff x="6966951" y="2226923"/>
            <a:chExt cx="1150704" cy="728659"/>
          </a:xfrm>
        </p:grpSpPr>
        <p:sp>
          <p:nvSpPr>
            <p:cNvPr id="30" name="Left-up Arrow 29">
              <a:extLst>
                <a:ext uri="{FF2B5EF4-FFF2-40B4-BE49-F238E27FC236}">
                  <a16:creationId xmlns:a16="http://schemas.microsoft.com/office/drawing/2014/main" id="{3DA76790-72A1-DE83-03B1-A50458C8BEE6}"/>
                </a:ext>
              </a:extLst>
            </p:cNvPr>
            <p:cNvSpPr/>
            <p:nvPr/>
          </p:nvSpPr>
          <p:spPr>
            <a:xfrm flipH="1">
              <a:off x="6966951" y="2226923"/>
              <a:ext cx="1150704" cy="728659"/>
            </a:xfrm>
            <a:prstGeom prst="leftUpArrow">
              <a:avLst>
                <a:gd name="adj1" fmla="val 0"/>
                <a:gd name="adj2" fmla="val 2008"/>
                <a:gd name="adj3" fmla="val 3724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949F1DC-26D8-1785-D911-636F5C1B2D3B}"/>
                </a:ext>
              </a:extLst>
            </p:cNvPr>
            <p:cNvSpPr/>
            <p:nvPr/>
          </p:nvSpPr>
          <p:spPr>
            <a:xfrm>
              <a:off x="7025378" y="2308997"/>
              <a:ext cx="953146" cy="550189"/>
            </a:xfrm>
            <a:custGeom>
              <a:avLst/>
              <a:gdLst>
                <a:gd name="connsiteX0" fmla="*/ 0 w 953146"/>
                <a:gd name="connsiteY0" fmla="*/ 550189 h 550189"/>
                <a:gd name="connsiteX1" fmla="*/ 449451 w 953146"/>
                <a:gd name="connsiteY1" fmla="*/ 464949 h 550189"/>
                <a:gd name="connsiteX2" fmla="*/ 759417 w 953146"/>
                <a:gd name="connsiteY2" fmla="*/ 278969 h 550189"/>
                <a:gd name="connsiteX3" fmla="*/ 953146 w 953146"/>
                <a:gd name="connsiteY3" fmla="*/ 0 h 55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3146" h="550189">
                  <a:moveTo>
                    <a:pt x="0" y="550189"/>
                  </a:moveTo>
                  <a:lnTo>
                    <a:pt x="449451" y="464949"/>
                  </a:lnTo>
                  <a:lnTo>
                    <a:pt x="759417" y="278969"/>
                  </a:lnTo>
                  <a:lnTo>
                    <a:pt x="953146" y="0"/>
                  </a:lnTo>
                </a:path>
              </a:pathLst>
            </a:custGeom>
            <a:noFill/>
            <a:ln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8F897069-25F1-E661-9C92-5791C9B9A6BD}"/>
                </a:ext>
              </a:extLst>
            </p:cNvPr>
            <p:cNvSpPr/>
            <p:nvPr/>
          </p:nvSpPr>
          <p:spPr>
            <a:xfrm>
              <a:off x="7056375" y="2649959"/>
              <a:ext cx="945396" cy="201478"/>
            </a:xfrm>
            <a:custGeom>
              <a:avLst/>
              <a:gdLst>
                <a:gd name="connsiteX0" fmla="*/ 0 w 945396"/>
                <a:gd name="connsiteY0" fmla="*/ 201478 h 201478"/>
                <a:gd name="connsiteX1" fmla="*/ 495945 w 945396"/>
                <a:gd name="connsiteY1" fmla="*/ 178231 h 201478"/>
                <a:gd name="connsiteX2" fmla="*/ 790413 w 945396"/>
                <a:gd name="connsiteY2" fmla="*/ 69743 h 201478"/>
                <a:gd name="connsiteX3" fmla="*/ 945396 w 945396"/>
                <a:gd name="connsiteY3" fmla="*/ 0 h 201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5396" h="201478">
                  <a:moveTo>
                    <a:pt x="0" y="201478"/>
                  </a:moveTo>
                  <a:lnTo>
                    <a:pt x="495945" y="178231"/>
                  </a:lnTo>
                  <a:lnTo>
                    <a:pt x="790413" y="69743"/>
                  </a:lnTo>
                  <a:lnTo>
                    <a:pt x="945396" y="0"/>
                  </a:lnTo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3D257333-E9BD-5FE8-C03B-F76B8F4C860C}"/>
                </a:ext>
              </a:extLst>
            </p:cNvPr>
            <p:cNvSpPr/>
            <p:nvPr/>
          </p:nvSpPr>
          <p:spPr>
            <a:xfrm>
              <a:off x="7071873" y="2820441"/>
              <a:ext cx="937647" cy="30996"/>
            </a:xfrm>
            <a:custGeom>
              <a:avLst/>
              <a:gdLst>
                <a:gd name="connsiteX0" fmla="*/ 0 w 937647"/>
                <a:gd name="connsiteY0" fmla="*/ 30996 h 30996"/>
                <a:gd name="connsiteX1" fmla="*/ 751668 w 937647"/>
                <a:gd name="connsiteY1" fmla="*/ 23247 h 30996"/>
                <a:gd name="connsiteX2" fmla="*/ 937647 w 937647"/>
                <a:gd name="connsiteY2" fmla="*/ 0 h 30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647" h="30996">
                  <a:moveTo>
                    <a:pt x="0" y="30996"/>
                  </a:moveTo>
                  <a:lnTo>
                    <a:pt x="751668" y="23247"/>
                  </a:lnTo>
                  <a:lnTo>
                    <a:pt x="937647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aphicFrame>
        <p:nvGraphicFramePr>
          <p:cNvPr id="37" name="Table 36">
            <a:extLst>
              <a:ext uri="{FF2B5EF4-FFF2-40B4-BE49-F238E27FC236}">
                <a16:creationId xmlns:a16="http://schemas.microsoft.com/office/drawing/2014/main" id="{4E438693-AB61-D3C9-69CB-CBB6F3F2BE4D}"/>
              </a:ext>
            </a:extLst>
          </p:cNvPr>
          <p:cNvGraphicFramePr>
            <a:graphicFrameLocks noGrp="1"/>
          </p:cNvGraphicFramePr>
          <p:nvPr/>
        </p:nvGraphicFramePr>
        <p:xfrm>
          <a:off x="397157" y="127746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27F2708F-9CE1-0008-5372-67B677B3F98E}"/>
              </a:ext>
            </a:extLst>
          </p:cNvPr>
          <p:cNvGraphicFramePr>
            <a:graphicFrameLocks noGrp="1"/>
          </p:cNvGraphicFramePr>
          <p:nvPr/>
        </p:nvGraphicFramePr>
        <p:xfrm>
          <a:off x="467544" y="134076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09" name="Right Arrow 108">
            <a:extLst>
              <a:ext uri="{FF2B5EF4-FFF2-40B4-BE49-F238E27FC236}">
                <a16:creationId xmlns:a16="http://schemas.microsoft.com/office/drawing/2014/main" id="{6DC50E31-156F-843E-5F74-320B15CA2EBA}"/>
              </a:ext>
            </a:extLst>
          </p:cNvPr>
          <p:cNvSpPr/>
          <p:nvPr/>
        </p:nvSpPr>
        <p:spPr>
          <a:xfrm>
            <a:off x="1697447" y="151409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110" name="Table 109">
            <a:extLst>
              <a:ext uri="{FF2B5EF4-FFF2-40B4-BE49-F238E27FC236}">
                <a16:creationId xmlns:a16="http://schemas.microsoft.com/office/drawing/2014/main" id="{0C3085C5-F5A8-CCE0-0E70-5E1EDEA0A642}"/>
              </a:ext>
            </a:extLst>
          </p:cNvPr>
          <p:cNvGraphicFramePr>
            <a:graphicFrameLocks noGrp="1"/>
          </p:cNvGraphicFramePr>
          <p:nvPr/>
        </p:nvGraphicFramePr>
        <p:xfrm>
          <a:off x="2052168" y="121176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11" name="Table 110">
            <a:extLst>
              <a:ext uri="{FF2B5EF4-FFF2-40B4-BE49-F238E27FC236}">
                <a16:creationId xmlns:a16="http://schemas.microsoft.com/office/drawing/2014/main" id="{0B3002CA-539B-E9E7-51B3-8D020ABD7DE5}"/>
              </a:ext>
            </a:extLst>
          </p:cNvPr>
          <p:cNvGraphicFramePr>
            <a:graphicFrameLocks noGrp="1"/>
          </p:cNvGraphicFramePr>
          <p:nvPr/>
        </p:nvGraphicFramePr>
        <p:xfrm>
          <a:off x="2122556" y="127746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3D81BBF-1E3F-B1A5-F634-E2E285DA90D1}"/>
              </a:ext>
            </a:extLst>
          </p:cNvPr>
          <p:cNvGraphicFramePr>
            <a:graphicFrameLocks noGrp="1"/>
          </p:cNvGraphicFramePr>
          <p:nvPr/>
        </p:nvGraphicFramePr>
        <p:xfrm>
          <a:off x="2203538" y="134954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pSp>
        <p:nvGrpSpPr>
          <p:cNvPr id="58" name="Group 57">
            <a:extLst>
              <a:ext uri="{FF2B5EF4-FFF2-40B4-BE49-F238E27FC236}">
                <a16:creationId xmlns:a16="http://schemas.microsoft.com/office/drawing/2014/main" id="{B1C3819F-F911-FBF8-7DFF-C58D27D56B9F}"/>
              </a:ext>
            </a:extLst>
          </p:cNvPr>
          <p:cNvGrpSpPr/>
          <p:nvPr/>
        </p:nvGrpSpPr>
        <p:grpSpPr>
          <a:xfrm>
            <a:off x="2211950" y="1476752"/>
            <a:ext cx="1199738" cy="698162"/>
            <a:chOff x="2075424" y="3718881"/>
            <a:chExt cx="1199738" cy="69816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EC6D3AB-ABA4-C142-74D4-1B8C2E97085F}"/>
                </a:ext>
              </a:extLst>
            </p:cNvPr>
            <p:cNvSpPr txBox="1"/>
            <p:nvPr/>
          </p:nvSpPr>
          <p:spPr>
            <a:xfrm>
              <a:off x="2075424" y="3945159"/>
              <a:ext cx="23275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sz="800" b="1" dirty="0"/>
                <a:t>?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E1EEC87-C9E7-50B0-16FA-BEA29B61A5D1}"/>
                </a:ext>
              </a:extLst>
            </p:cNvPr>
            <p:cNvSpPr txBox="1"/>
            <p:nvPr/>
          </p:nvSpPr>
          <p:spPr>
            <a:xfrm>
              <a:off x="2314897" y="3834579"/>
              <a:ext cx="2327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800" b="1" dirty="0"/>
                <a:t>?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1948159-880A-9B5A-A15B-5B558F072D9B}"/>
                </a:ext>
              </a:extLst>
            </p:cNvPr>
            <p:cNvSpPr txBox="1"/>
            <p:nvPr/>
          </p:nvSpPr>
          <p:spPr>
            <a:xfrm>
              <a:off x="2314897" y="4072527"/>
              <a:ext cx="2327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800" b="1" dirty="0"/>
                <a:t>?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206354E-B67F-A0C5-C3E9-CFA46CD9D378}"/>
                </a:ext>
              </a:extLst>
            </p:cNvPr>
            <p:cNvSpPr txBox="1"/>
            <p:nvPr/>
          </p:nvSpPr>
          <p:spPr>
            <a:xfrm>
              <a:off x="3042406" y="4072527"/>
              <a:ext cx="2327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800" b="1" dirty="0"/>
                <a:t>?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DE7270B-F120-604D-76CC-6682F7B6577F}"/>
                </a:ext>
              </a:extLst>
            </p:cNvPr>
            <p:cNvSpPr txBox="1"/>
            <p:nvPr/>
          </p:nvSpPr>
          <p:spPr>
            <a:xfrm>
              <a:off x="3042406" y="3962040"/>
              <a:ext cx="2327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800" b="1" dirty="0"/>
                <a:t>?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D20DCAA-12FD-ED49-44B8-2DF40B34822C}"/>
                </a:ext>
              </a:extLst>
            </p:cNvPr>
            <p:cNvSpPr txBox="1"/>
            <p:nvPr/>
          </p:nvSpPr>
          <p:spPr>
            <a:xfrm>
              <a:off x="3042406" y="4201599"/>
              <a:ext cx="2327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800" b="1" dirty="0"/>
                <a:t>?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2DF2F5C-7FB3-741C-0E4A-A82741C28FAE}"/>
                </a:ext>
              </a:extLst>
            </p:cNvPr>
            <p:cNvSpPr txBox="1"/>
            <p:nvPr/>
          </p:nvSpPr>
          <p:spPr>
            <a:xfrm>
              <a:off x="2792817" y="3718881"/>
              <a:ext cx="23275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sz="800" b="1" dirty="0"/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8795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CDB8E57E-B25E-8A4D-B107-D355CBBA9012}"/>
              </a:ext>
            </a:extLst>
          </p:cNvPr>
          <p:cNvGraphicFramePr>
            <a:graphicFrameLocks noGrp="1"/>
          </p:cNvGraphicFramePr>
          <p:nvPr/>
        </p:nvGraphicFramePr>
        <p:xfrm>
          <a:off x="401974" y="233331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26" name="TextBox 325">
            <a:extLst>
              <a:ext uri="{FF2B5EF4-FFF2-40B4-BE49-F238E27FC236}">
                <a16:creationId xmlns:a16="http://schemas.microsoft.com/office/drawing/2014/main" id="{8F3AADA8-30FE-2A4B-A2DD-48DF32C5FB35}"/>
              </a:ext>
            </a:extLst>
          </p:cNvPr>
          <p:cNvSpPr txBox="1"/>
          <p:nvPr/>
        </p:nvSpPr>
        <p:spPr>
          <a:xfrm>
            <a:off x="253911" y="1324574"/>
            <a:ext cx="1516206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dirty="0"/>
              <a:t>1.1 </a:t>
            </a:r>
            <a:br>
              <a:rPr lang="en-GB" sz="1600" dirty="0"/>
            </a:br>
            <a:r>
              <a:rPr lang="en-GB" sz="1600" dirty="0"/>
              <a:t>Select Datasets</a:t>
            </a: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B5F91971-6C5D-3B10-E3F9-50B85D8BFD7D}"/>
              </a:ext>
            </a:extLst>
          </p:cNvPr>
          <p:cNvSpPr/>
          <p:nvPr/>
        </p:nvSpPr>
        <p:spPr>
          <a:xfrm>
            <a:off x="1835696" y="2569949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4571B3-25B7-77EF-3F39-B4758F200411}"/>
              </a:ext>
            </a:extLst>
          </p:cNvPr>
          <p:cNvGraphicFramePr>
            <a:graphicFrameLocks noGrp="1"/>
          </p:cNvGraphicFramePr>
          <p:nvPr/>
        </p:nvGraphicFramePr>
        <p:xfrm>
          <a:off x="401974" y="351061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2A76B23-F37D-73A0-FD03-2FCEEA902BAB}"/>
              </a:ext>
            </a:extLst>
          </p:cNvPr>
          <p:cNvGraphicFramePr>
            <a:graphicFrameLocks noGrp="1"/>
          </p:cNvGraphicFramePr>
          <p:nvPr/>
        </p:nvGraphicFramePr>
        <p:xfrm>
          <a:off x="401974" y="46879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3FCF6A9-D850-37FA-75CA-98E1DD88B1DF}"/>
              </a:ext>
            </a:extLst>
          </p:cNvPr>
          <p:cNvSpPr txBox="1"/>
          <p:nvPr/>
        </p:nvSpPr>
        <p:spPr>
          <a:xfrm>
            <a:off x="570511" y="2025542"/>
            <a:ext cx="8771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dataset 1</a:t>
            </a:r>
            <a:endParaRPr lang="en-DE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2FFD47-A1D7-2A5E-C405-FEFC17280109}"/>
              </a:ext>
            </a:extLst>
          </p:cNvPr>
          <p:cNvSpPr txBox="1"/>
          <p:nvPr/>
        </p:nvSpPr>
        <p:spPr>
          <a:xfrm>
            <a:off x="578525" y="3202841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dataset 2</a:t>
            </a:r>
            <a:endParaRPr lang="en-DE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D1F0A4-42E7-EF50-94E0-DF796CB98BA8}"/>
              </a:ext>
            </a:extLst>
          </p:cNvPr>
          <p:cNvSpPr txBox="1"/>
          <p:nvPr/>
        </p:nvSpPr>
        <p:spPr>
          <a:xfrm>
            <a:off x="578524" y="4380140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dataset 3</a:t>
            </a:r>
            <a:endParaRPr lang="en-DE" sz="14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E8FB37D-B630-51BC-5657-25A5AA8777A0}"/>
              </a:ext>
            </a:extLst>
          </p:cNvPr>
          <p:cNvGraphicFramePr>
            <a:graphicFrameLocks noGrp="1"/>
          </p:cNvGraphicFramePr>
          <p:nvPr/>
        </p:nvGraphicFramePr>
        <p:xfrm>
          <a:off x="2367178" y="233331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502853A5-7F0E-A0F2-5E5B-FED1CBC49DEE}"/>
              </a:ext>
            </a:extLst>
          </p:cNvPr>
          <p:cNvSpPr/>
          <p:nvPr/>
        </p:nvSpPr>
        <p:spPr>
          <a:xfrm>
            <a:off x="2627784" y="2333319"/>
            <a:ext cx="216024" cy="762000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33A2AF42-9634-8BC0-6A32-620D4D9B767F}"/>
              </a:ext>
            </a:extLst>
          </p:cNvPr>
          <p:cNvSpPr/>
          <p:nvPr/>
        </p:nvSpPr>
        <p:spPr>
          <a:xfrm>
            <a:off x="1835696" y="3747248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34CC2A0-C0ED-899E-74B6-A9AD41B51389}"/>
              </a:ext>
            </a:extLst>
          </p:cNvPr>
          <p:cNvGraphicFramePr>
            <a:graphicFrameLocks noGrp="1"/>
          </p:cNvGraphicFramePr>
          <p:nvPr/>
        </p:nvGraphicFramePr>
        <p:xfrm>
          <a:off x="2367178" y="351061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9" name="Right Arrow 28">
            <a:extLst>
              <a:ext uri="{FF2B5EF4-FFF2-40B4-BE49-F238E27FC236}">
                <a16:creationId xmlns:a16="http://schemas.microsoft.com/office/drawing/2014/main" id="{30601EC2-463E-98A2-C619-D9DCD15ACC7B}"/>
              </a:ext>
            </a:extLst>
          </p:cNvPr>
          <p:cNvSpPr/>
          <p:nvPr/>
        </p:nvSpPr>
        <p:spPr>
          <a:xfrm>
            <a:off x="1835696" y="492454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7CB78DD9-C6FB-89B9-38D9-BBBC8A403A5C}"/>
              </a:ext>
            </a:extLst>
          </p:cNvPr>
          <p:cNvGraphicFramePr>
            <a:graphicFrameLocks noGrp="1"/>
          </p:cNvGraphicFramePr>
          <p:nvPr/>
        </p:nvGraphicFramePr>
        <p:xfrm>
          <a:off x="2367178" y="46879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61" name="Rectangle 60">
            <a:extLst>
              <a:ext uri="{FF2B5EF4-FFF2-40B4-BE49-F238E27FC236}">
                <a16:creationId xmlns:a16="http://schemas.microsoft.com/office/drawing/2014/main" id="{725314FB-4F04-4F0E-94A3-B65C680DF0B6}"/>
              </a:ext>
            </a:extLst>
          </p:cNvPr>
          <p:cNvSpPr/>
          <p:nvPr/>
        </p:nvSpPr>
        <p:spPr>
          <a:xfrm>
            <a:off x="3107424" y="3510618"/>
            <a:ext cx="216024" cy="762000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8C96425-1128-FDE3-D009-D7EE04441979}"/>
              </a:ext>
            </a:extLst>
          </p:cNvPr>
          <p:cNvSpPr/>
          <p:nvPr/>
        </p:nvSpPr>
        <p:spPr>
          <a:xfrm>
            <a:off x="2872276" y="4687917"/>
            <a:ext cx="216024" cy="762000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4" name="Right Arrow 63">
            <a:extLst>
              <a:ext uri="{FF2B5EF4-FFF2-40B4-BE49-F238E27FC236}">
                <a16:creationId xmlns:a16="http://schemas.microsoft.com/office/drawing/2014/main" id="{BEDCD380-F6E9-FBD5-A919-2819BC242C3C}"/>
              </a:ext>
            </a:extLst>
          </p:cNvPr>
          <p:cNvSpPr/>
          <p:nvPr/>
        </p:nvSpPr>
        <p:spPr>
          <a:xfrm>
            <a:off x="3797977" y="2569949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67" name="Table 66">
            <a:extLst>
              <a:ext uri="{FF2B5EF4-FFF2-40B4-BE49-F238E27FC236}">
                <a16:creationId xmlns:a16="http://schemas.microsoft.com/office/drawing/2014/main" id="{FE67022D-A974-4924-C3FD-C99A258B83B8}"/>
              </a:ext>
            </a:extLst>
          </p:cNvPr>
          <p:cNvGraphicFramePr>
            <a:graphicFrameLocks noGrp="1"/>
          </p:cNvGraphicFramePr>
          <p:nvPr/>
        </p:nvGraphicFramePr>
        <p:xfrm>
          <a:off x="4329459" y="233331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70" name="Right Arrow 69">
            <a:extLst>
              <a:ext uri="{FF2B5EF4-FFF2-40B4-BE49-F238E27FC236}">
                <a16:creationId xmlns:a16="http://schemas.microsoft.com/office/drawing/2014/main" id="{51D7F89A-29EC-0EC9-0032-5848DB47DAC9}"/>
              </a:ext>
            </a:extLst>
          </p:cNvPr>
          <p:cNvSpPr/>
          <p:nvPr/>
        </p:nvSpPr>
        <p:spPr>
          <a:xfrm>
            <a:off x="3797977" y="3747248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F4DB0A02-B869-C0E4-A1B5-D0792BAD6168}"/>
              </a:ext>
            </a:extLst>
          </p:cNvPr>
          <p:cNvGraphicFramePr>
            <a:graphicFrameLocks noGrp="1"/>
          </p:cNvGraphicFramePr>
          <p:nvPr/>
        </p:nvGraphicFramePr>
        <p:xfrm>
          <a:off x="4329459" y="351061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73" name="Right Arrow 72">
            <a:extLst>
              <a:ext uri="{FF2B5EF4-FFF2-40B4-BE49-F238E27FC236}">
                <a16:creationId xmlns:a16="http://schemas.microsoft.com/office/drawing/2014/main" id="{5CF685A0-2C62-3BB3-833A-B0BC277C2785}"/>
              </a:ext>
            </a:extLst>
          </p:cNvPr>
          <p:cNvSpPr/>
          <p:nvPr/>
        </p:nvSpPr>
        <p:spPr>
          <a:xfrm>
            <a:off x="3797977" y="4924547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1C1048BA-EEB5-3701-0C58-2F333B95AC2E}"/>
              </a:ext>
            </a:extLst>
          </p:cNvPr>
          <p:cNvGraphicFramePr>
            <a:graphicFrameLocks noGrp="1"/>
          </p:cNvGraphicFramePr>
          <p:nvPr/>
        </p:nvGraphicFramePr>
        <p:xfrm>
          <a:off x="4329459" y="46879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FD89B703-EA9F-77DF-FA88-8CC03D1CB5C5}"/>
              </a:ext>
            </a:extLst>
          </p:cNvPr>
          <p:cNvSpPr txBox="1"/>
          <p:nvPr/>
        </p:nvSpPr>
        <p:spPr>
          <a:xfrm>
            <a:off x="2216192" y="1324574"/>
            <a:ext cx="1516206" cy="584775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dirty="0"/>
              <a:t>1.2 </a:t>
            </a:r>
            <a:br>
              <a:rPr lang="en-GB" sz="1600" dirty="0"/>
            </a:br>
            <a:r>
              <a:rPr lang="en-GB" sz="1600" dirty="0"/>
              <a:t>Choose Feature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435029C-C3F7-B5A8-6E61-98126C5651C8}"/>
              </a:ext>
            </a:extLst>
          </p:cNvPr>
          <p:cNvSpPr txBox="1"/>
          <p:nvPr/>
        </p:nvSpPr>
        <p:spPr>
          <a:xfrm>
            <a:off x="4178473" y="1324574"/>
            <a:ext cx="1516206" cy="830997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600" dirty="0"/>
              <a:t>1.3 </a:t>
            </a:r>
            <a:br>
              <a:rPr lang="en-GB" sz="1600" dirty="0"/>
            </a:br>
            <a:r>
              <a:rPr lang="en-GB" sz="1600" dirty="0"/>
              <a:t>Generate Missing Values</a:t>
            </a:r>
          </a:p>
        </p:txBody>
      </p:sp>
      <p:graphicFrame>
        <p:nvGraphicFramePr>
          <p:cNvPr id="86" name="Table 85">
            <a:extLst>
              <a:ext uri="{FF2B5EF4-FFF2-40B4-BE49-F238E27FC236}">
                <a16:creationId xmlns:a16="http://schemas.microsoft.com/office/drawing/2014/main" id="{F85EFB58-8E9F-9CCC-C3D8-B6DF9F0D23E0}"/>
              </a:ext>
            </a:extLst>
          </p:cNvPr>
          <p:cNvGraphicFramePr>
            <a:graphicFrameLocks noGrp="1"/>
          </p:cNvGraphicFramePr>
          <p:nvPr/>
        </p:nvGraphicFramePr>
        <p:xfrm>
          <a:off x="4380665" y="24028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7" name="Table 86">
            <a:extLst>
              <a:ext uri="{FF2B5EF4-FFF2-40B4-BE49-F238E27FC236}">
                <a16:creationId xmlns:a16="http://schemas.microsoft.com/office/drawing/2014/main" id="{70242D92-91FC-30EC-4E0E-015F6ED4FEE4}"/>
              </a:ext>
            </a:extLst>
          </p:cNvPr>
          <p:cNvGraphicFramePr>
            <a:graphicFrameLocks noGrp="1"/>
          </p:cNvGraphicFramePr>
          <p:nvPr/>
        </p:nvGraphicFramePr>
        <p:xfrm>
          <a:off x="4380665" y="358011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9" name="Table 88">
            <a:extLst>
              <a:ext uri="{FF2B5EF4-FFF2-40B4-BE49-F238E27FC236}">
                <a16:creationId xmlns:a16="http://schemas.microsoft.com/office/drawing/2014/main" id="{487F59C0-C2B2-4F0A-FD49-78EC202CDD54}"/>
              </a:ext>
            </a:extLst>
          </p:cNvPr>
          <p:cNvGraphicFramePr>
            <a:graphicFrameLocks noGrp="1"/>
          </p:cNvGraphicFramePr>
          <p:nvPr/>
        </p:nvGraphicFramePr>
        <p:xfrm>
          <a:off x="4380666" y="474643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0" name="Table 89">
            <a:extLst>
              <a:ext uri="{FF2B5EF4-FFF2-40B4-BE49-F238E27FC236}">
                <a16:creationId xmlns:a16="http://schemas.microsoft.com/office/drawing/2014/main" id="{E49E8A5C-2404-1D90-7B87-F2612B6588BE}"/>
              </a:ext>
            </a:extLst>
          </p:cNvPr>
          <p:cNvGraphicFramePr>
            <a:graphicFrameLocks noGrp="1"/>
          </p:cNvGraphicFramePr>
          <p:nvPr/>
        </p:nvGraphicFramePr>
        <p:xfrm>
          <a:off x="4431872" y="247230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1" name="Table 90">
            <a:extLst>
              <a:ext uri="{FF2B5EF4-FFF2-40B4-BE49-F238E27FC236}">
                <a16:creationId xmlns:a16="http://schemas.microsoft.com/office/drawing/2014/main" id="{CFE4DD6C-D3A4-4D23-6C7F-1BC436A69395}"/>
              </a:ext>
            </a:extLst>
          </p:cNvPr>
          <p:cNvGraphicFramePr>
            <a:graphicFrameLocks noGrp="1"/>
          </p:cNvGraphicFramePr>
          <p:nvPr/>
        </p:nvGraphicFramePr>
        <p:xfrm>
          <a:off x="4431872" y="364960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2" name="Table 91">
            <a:extLst>
              <a:ext uri="{FF2B5EF4-FFF2-40B4-BE49-F238E27FC236}">
                <a16:creationId xmlns:a16="http://schemas.microsoft.com/office/drawing/2014/main" id="{FAE5438D-0E7E-6DD5-E824-6F7678B05970}"/>
              </a:ext>
            </a:extLst>
          </p:cNvPr>
          <p:cNvGraphicFramePr>
            <a:graphicFrameLocks noGrp="1"/>
          </p:cNvGraphicFramePr>
          <p:nvPr/>
        </p:nvGraphicFramePr>
        <p:xfrm>
          <a:off x="4431872" y="482690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1315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>
            <a:extLst>
              <a:ext uri="{FF2B5EF4-FFF2-40B4-BE49-F238E27FC236}">
                <a16:creationId xmlns:a16="http://schemas.microsoft.com/office/drawing/2014/main" id="{ED195BF0-D962-CBC8-A1A1-0F4907CDF422}"/>
              </a:ext>
            </a:extLst>
          </p:cNvPr>
          <p:cNvSpPr txBox="1"/>
          <p:nvPr/>
        </p:nvSpPr>
        <p:spPr>
          <a:xfrm>
            <a:off x="2759064" y="903325"/>
            <a:ext cx="1623606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2.1 Mean Substit.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69DC47E-7CB8-AF46-F465-307492BE814E}"/>
              </a:ext>
            </a:extLst>
          </p:cNvPr>
          <p:cNvSpPr txBox="1"/>
          <p:nvPr/>
        </p:nvSpPr>
        <p:spPr>
          <a:xfrm>
            <a:off x="2759064" y="2348671"/>
            <a:ext cx="1623605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2.2 Regression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3903C51-1059-7C40-D52C-B4D411531E24}"/>
              </a:ext>
            </a:extLst>
          </p:cNvPr>
          <p:cNvSpPr txBox="1"/>
          <p:nvPr/>
        </p:nvSpPr>
        <p:spPr>
          <a:xfrm>
            <a:off x="2828462" y="4000920"/>
            <a:ext cx="1554207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2.3 TabNet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9357AA4-3B88-485A-004D-61E491D71AF1}"/>
              </a:ext>
            </a:extLst>
          </p:cNvPr>
          <p:cNvGraphicFramePr>
            <a:graphicFrameLocks noGrp="1"/>
          </p:cNvGraphicFramePr>
          <p:nvPr/>
        </p:nvGraphicFramePr>
        <p:xfrm>
          <a:off x="572580" y="148812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C510A127-FB83-0BC0-F458-8A509F34DAD5}"/>
              </a:ext>
            </a:extLst>
          </p:cNvPr>
          <p:cNvGraphicFramePr>
            <a:graphicFrameLocks noGrp="1"/>
          </p:cNvGraphicFramePr>
          <p:nvPr/>
        </p:nvGraphicFramePr>
        <p:xfrm>
          <a:off x="572580" y="266542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8A4ED1DD-7DF9-9A05-7731-1DC1EE21EA5F}"/>
              </a:ext>
            </a:extLst>
          </p:cNvPr>
          <p:cNvGraphicFramePr>
            <a:graphicFrameLocks noGrp="1"/>
          </p:cNvGraphicFramePr>
          <p:nvPr/>
        </p:nvGraphicFramePr>
        <p:xfrm>
          <a:off x="572580" y="384272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EA2F2B9A-0101-11D1-CAB8-14A7AB3BF7EA}"/>
              </a:ext>
            </a:extLst>
          </p:cNvPr>
          <p:cNvSpPr txBox="1"/>
          <p:nvPr/>
        </p:nvSpPr>
        <p:spPr>
          <a:xfrm>
            <a:off x="421594" y="833040"/>
            <a:ext cx="1516206" cy="523220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GB" sz="1400" dirty="0"/>
              <a:t>Missing Value Datasets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DEB4D1FF-8F90-E639-61DE-08FB7B070514}"/>
              </a:ext>
            </a:extLst>
          </p:cNvPr>
          <p:cNvGraphicFramePr>
            <a:graphicFrameLocks noGrp="1"/>
          </p:cNvGraphicFramePr>
          <p:nvPr/>
        </p:nvGraphicFramePr>
        <p:xfrm>
          <a:off x="623786" y="15576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25FA9CF3-4F2A-48EC-4C41-E840258239D1}"/>
              </a:ext>
            </a:extLst>
          </p:cNvPr>
          <p:cNvGraphicFramePr>
            <a:graphicFrameLocks noGrp="1"/>
          </p:cNvGraphicFramePr>
          <p:nvPr/>
        </p:nvGraphicFramePr>
        <p:xfrm>
          <a:off x="623786" y="273491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B8644B10-1DDE-0483-385B-91CDC787BDC5}"/>
              </a:ext>
            </a:extLst>
          </p:cNvPr>
          <p:cNvGraphicFramePr>
            <a:graphicFrameLocks noGrp="1"/>
          </p:cNvGraphicFramePr>
          <p:nvPr/>
        </p:nvGraphicFramePr>
        <p:xfrm>
          <a:off x="623787" y="390124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77787DB0-2370-0CA2-898E-A1CE619342B2}"/>
              </a:ext>
            </a:extLst>
          </p:cNvPr>
          <p:cNvGraphicFramePr>
            <a:graphicFrameLocks noGrp="1"/>
          </p:cNvGraphicFramePr>
          <p:nvPr/>
        </p:nvGraphicFramePr>
        <p:xfrm>
          <a:off x="674993" y="162711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067AED31-3CF8-1BE0-845F-9420D8E3DC19}"/>
              </a:ext>
            </a:extLst>
          </p:cNvPr>
          <p:cNvGraphicFramePr>
            <a:graphicFrameLocks noGrp="1"/>
          </p:cNvGraphicFramePr>
          <p:nvPr/>
        </p:nvGraphicFramePr>
        <p:xfrm>
          <a:off x="674993" y="280441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57AF39D3-3611-E397-D71E-3D4E69A9EF94}"/>
              </a:ext>
            </a:extLst>
          </p:cNvPr>
          <p:cNvGraphicFramePr>
            <a:graphicFrameLocks noGrp="1"/>
          </p:cNvGraphicFramePr>
          <p:nvPr/>
        </p:nvGraphicFramePr>
        <p:xfrm>
          <a:off x="674993" y="398170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pSp>
        <p:nvGrpSpPr>
          <p:cNvPr id="80" name="Group 79">
            <a:extLst>
              <a:ext uri="{FF2B5EF4-FFF2-40B4-BE49-F238E27FC236}">
                <a16:creationId xmlns:a16="http://schemas.microsoft.com/office/drawing/2014/main" id="{9D081C56-FF3B-A404-4E61-339D9651BC1B}"/>
              </a:ext>
            </a:extLst>
          </p:cNvPr>
          <p:cNvGrpSpPr/>
          <p:nvPr/>
        </p:nvGrpSpPr>
        <p:grpSpPr>
          <a:xfrm>
            <a:off x="2828462" y="1707434"/>
            <a:ext cx="899407" cy="399200"/>
            <a:chOff x="2987824" y="2130342"/>
            <a:chExt cx="899407" cy="559259"/>
          </a:xfrm>
        </p:grpSpPr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AC595E-F59B-2DCE-2374-99A9063475DE}"/>
                </a:ext>
              </a:extLst>
            </p:cNvPr>
            <p:cNvSpPr/>
            <p:nvPr/>
          </p:nvSpPr>
          <p:spPr>
            <a:xfrm>
              <a:off x="3050819" y="2209188"/>
              <a:ext cx="770358" cy="460859"/>
            </a:xfrm>
            <a:custGeom>
              <a:avLst/>
              <a:gdLst>
                <a:gd name="connsiteX0" fmla="*/ 0 w 694944"/>
                <a:gd name="connsiteY0" fmla="*/ 460951 h 476754"/>
                <a:gd name="connsiteX1" fmla="*/ 234086 w 694944"/>
                <a:gd name="connsiteY1" fmla="*/ 365853 h 476754"/>
                <a:gd name="connsiteX2" fmla="*/ 373075 w 694944"/>
                <a:gd name="connsiteY2" fmla="*/ 93 h 476754"/>
                <a:gd name="connsiteX3" fmla="*/ 497433 w 694944"/>
                <a:gd name="connsiteY3" fmla="*/ 402429 h 476754"/>
                <a:gd name="connsiteX4" fmla="*/ 694944 w 694944"/>
                <a:gd name="connsiteY4" fmla="*/ 475581 h 476754"/>
                <a:gd name="connsiteX0" fmla="*/ 0 w 694944"/>
                <a:gd name="connsiteY0" fmla="*/ 460909 h 476712"/>
                <a:gd name="connsiteX1" fmla="*/ 196378 w 694944"/>
                <a:gd name="connsiteY1" fmla="*/ 375238 h 476712"/>
                <a:gd name="connsiteX2" fmla="*/ 373075 w 694944"/>
                <a:gd name="connsiteY2" fmla="*/ 51 h 476712"/>
                <a:gd name="connsiteX3" fmla="*/ 497433 w 694944"/>
                <a:gd name="connsiteY3" fmla="*/ 402387 h 476712"/>
                <a:gd name="connsiteX4" fmla="*/ 694944 w 694944"/>
                <a:gd name="connsiteY4" fmla="*/ 475539 h 476712"/>
                <a:gd name="connsiteX0" fmla="*/ 0 w 694944"/>
                <a:gd name="connsiteY0" fmla="*/ 460870 h 475940"/>
                <a:gd name="connsiteX1" fmla="*/ 196378 w 694944"/>
                <a:gd name="connsiteY1" fmla="*/ 375199 h 475940"/>
                <a:gd name="connsiteX2" fmla="*/ 373075 w 694944"/>
                <a:gd name="connsiteY2" fmla="*/ 12 h 475940"/>
                <a:gd name="connsiteX3" fmla="*/ 544567 w 694944"/>
                <a:gd name="connsiteY3" fmla="*/ 388208 h 475940"/>
                <a:gd name="connsiteX4" fmla="*/ 694944 w 694944"/>
                <a:gd name="connsiteY4" fmla="*/ 475500 h 475940"/>
                <a:gd name="connsiteX0" fmla="*/ 0 w 770358"/>
                <a:gd name="connsiteY0" fmla="*/ 460870 h 480562"/>
                <a:gd name="connsiteX1" fmla="*/ 196378 w 770358"/>
                <a:gd name="connsiteY1" fmla="*/ 375199 h 480562"/>
                <a:gd name="connsiteX2" fmla="*/ 373075 w 770358"/>
                <a:gd name="connsiteY2" fmla="*/ 12 h 480562"/>
                <a:gd name="connsiteX3" fmla="*/ 544567 w 770358"/>
                <a:gd name="connsiteY3" fmla="*/ 388208 h 480562"/>
                <a:gd name="connsiteX4" fmla="*/ 770358 w 770358"/>
                <a:gd name="connsiteY4" fmla="*/ 480214 h 480562"/>
                <a:gd name="connsiteX0" fmla="*/ 0 w 770358"/>
                <a:gd name="connsiteY0" fmla="*/ 460859 h 480412"/>
                <a:gd name="connsiteX1" fmla="*/ 196378 w 770358"/>
                <a:gd name="connsiteY1" fmla="*/ 375188 h 480412"/>
                <a:gd name="connsiteX2" fmla="*/ 373075 w 770358"/>
                <a:gd name="connsiteY2" fmla="*/ 1 h 480412"/>
                <a:gd name="connsiteX3" fmla="*/ 553994 w 770358"/>
                <a:gd name="connsiteY3" fmla="*/ 374057 h 480412"/>
                <a:gd name="connsiteX4" fmla="*/ 770358 w 770358"/>
                <a:gd name="connsiteY4" fmla="*/ 480203 h 480412"/>
                <a:gd name="connsiteX0" fmla="*/ 0 w 770358"/>
                <a:gd name="connsiteY0" fmla="*/ 460859 h 460859"/>
                <a:gd name="connsiteX1" fmla="*/ 196378 w 770358"/>
                <a:gd name="connsiteY1" fmla="*/ 375188 h 460859"/>
                <a:gd name="connsiteX2" fmla="*/ 373075 w 770358"/>
                <a:gd name="connsiteY2" fmla="*/ 1 h 460859"/>
                <a:gd name="connsiteX3" fmla="*/ 553994 w 770358"/>
                <a:gd name="connsiteY3" fmla="*/ 374057 h 460859"/>
                <a:gd name="connsiteX4" fmla="*/ 770358 w 770358"/>
                <a:gd name="connsiteY4" fmla="*/ 460180 h 460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358" h="460859">
                  <a:moveTo>
                    <a:pt x="0" y="460859"/>
                  </a:moveTo>
                  <a:cubicBezTo>
                    <a:pt x="85953" y="451715"/>
                    <a:pt x="134199" y="451998"/>
                    <a:pt x="196378" y="375188"/>
                  </a:cubicBezTo>
                  <a:cubicBezTo>
                    <a:pt x="258557" y="298378"/>
                    <a:pt x="313472" y="190"/>
                    <a:pt x="373075" y="1"/>
                  </a:cubicBezTo>
                  <a:cubicBezTo>
                    <a:pt x="432678" y="-188"/>
                    <a:pt x="500349" y="294809"/>
                    <a:pt x="553994" y="374057"/>
                  </a:cubicBezTo>
                  <a:cubicBezTo>
                    <a:pt x="607639" y="453305"/>
                    <a:pt x="698425" y="463228"/>
                    <a:pt x="770358" y="460180"/>
                  </a:cubicBezTo>
                </a:path>
              </a:pathLst>
            </a:cu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A51FA21-CA25-415A-77C7-72AD18552956}"/>
                </a:ext>
              </a:extLst>
            </p:cNvPr>
            <p:cNvCxnSpPr>
              <a:cxnSpLocks/>
            </p:cNvCxnSpPr>
            <p:nvPr/>
          </p:nvCxnSpPr>
          <p:spPr>
            <a:xfrm>
              <a:off x="3423894" y="2130342"/>
              <a:ext cx="0" cy="559259"/>
            </a:xfrm>
            <a:prstGeom prst="line">
              <a:avLst/>
            </a:prstGeom>
            <a:ln w="28575"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41B4A93-E1F9-FCE2-807E-1DBE7D9D20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87824" y="2689601"/>
              <a:ext cx="89940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B5B68D53-B7F3-8DFE-6B88-31979E56B2C4}"/>
              </a:ext>
            </a:extLst>
          </p:cNvPr>
          <p:cNvGraphicFramePr>
            <a:graphicFrameLocks noGrp="1"/>
          </p:cNvGraphicFramePr>
          <p:nvPr/>
        </p:nvGraphicFramePr>
        <p:xfrm>
          <a:off x="5232529" y="135782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F2D17F2E-E125-C498-B20B-77545F0CE335}"/>
              </a:ext>
            </a:extLst>
          </p:cNvPr>
          <p:cNvGraphicFramePr>
            <a:graphicFrameLocks noGrp="1"/>
          </p:cNvGraphicFramePr>
          <p:nvPr/>
        </p:nvGraphicFramePr>
        <p:xfrm>
          <a:off x="5283735" y="142731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D9797C25-795E-E3F9-75C5-E833004B5F3E}"/>
              </a:ext>
            </a:extLst>
          </p:cNvPr>
          <p:cNvGraphicFramePr>
            <a:graphicFrameLocks noGrp="1"/>
          </p:cNvGraphicFramePr>
          <p:nvPr/>
        </p:nvGraphicFramePr>
        <p:xfrm>
          <a:off x="5334942" y="149681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15481250-A6DC-1BBD-6B31-62035C830B96}"/>
                  </a:ext>
                </a:extLst>
              </p:cNvPr>
              <p:cNvSpPr txBox="1"/>
              <p:nvPr/>
            </p:nvSpPr>
            <p:spPr>
              <a:xfrm>
                <a:off x="2828462" y="1334831"/>
                <a:ext cx="1061619" cy="3726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DE" sz="1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1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de-DE" sz="1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de-DE" sz="1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de-DE" sz="10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nary>
                    </m:oMath>
                  </m:oMathPara>
                </a14:m>
                <a:endParaRPr lang="en-DE" sz="1000" dirty="0"/>
              </a:p>
            </p:txBody>
          </p:sp>
        </mc:Choice>
        <mc:Fallback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15481250-A6DC-1BBD-6B31-62035C830B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28462" y="1334831"/>
                <a:ext cx="1061619" cy="372603"/>
              </a:xfrm>
              <a:prstGeom prst="rect">
                <a:avLst/>
              </a:prstGeom>
              <a:blipFill>
                <a:blip r:embed="rId2"/>
                <a:stretch>
                  <a:fillRect t="-146667" r="-2353" b="-20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C42E0E08-225C-B6CD-FB95-BB1B34046BF4}"/>
                  </a:ext>
                </a:extLst>
              </p:cNvPr>
              <p:cNvSpPr txBox="1"/>
              <p:nvPr/>
            </p:nvSpPr>
            <p:spPr>
              <a:xfrm>
                <a:off x="2759064" y="2735837"/>
                <a:ext cx="1280488" cy="37260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de-DE" sz="1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de-DE" sz="1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sz="10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de-DE" sz="1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de-DE" sz="1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de-DE" sz="1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sSub>
                        <m:sSubPr>
                          <m:ctrlPr>
                            <a:rPr lang="de-DE" sz="1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de-DE" sz="1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de-DE" sz="1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sz="1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1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𝜀</m:t>
                          </m:r>
                        </m:e>
                        <m:sub>
                          <m:r>
                            <a:rPr lang="de-DE" sz="1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DE" sz="1000" dirty="0"/>
              </a:p>
            </p:txBody>
          </p:sp>
        </mc:Choice>
        <mc:Fallback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C42E0E08-225C-B6CD-FB95-BB1B34046B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9064" y="2735837"/>
                <a:ext cx="1280488" cy="372603"/>
              </a:xfrm>
              <a:prstGeom prst="rect">
                <a:avLst/>
              </a:prstGeom>
              <a:blipFill>
                <a:blip r:embed="rId3"/>
                <a:stretch>
                  <a:fillRect l="-2941" t="-143333" b="-203333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06" name="Group 105">
            <a:extLst>
              <a:ext uri="{FF2B5EF4-FFF2-40B4-BE49-F238E27FC236}">
                <a16:creationId xmlns:a16="http://schemas.microsoft.com/office/drawing/2014/main" id="{93177EC0-4475-913D-BE27-21F323D8E839}"/>
              </a:ext>
            </a:extLst>
          </p:cNvPr>
          <p:cNvGrpSpPr/>
          <p:nvPr/>
        </p:nvGrpSpPr>
        <p:grpSpPr>
          <a:xfrm>
            <a:off x="2921455" y="3155572"/>
            <a:ext cx="707958" cy="399200"/>
            <a:chOff x="2921455" y="3661455"/>
            <a:chExt cx="707958" cy="399200"/>
          </a:xfrm>
        </p:grpSpPr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C77754D-ACA8-D46E-F0C8-C77F66B07F00}"/>
                </a:ext>
              </a:extLst>
            </p:cNvPr>
            <p:cNvCxnSpPr>
              <a:cxnSpLocks/>
            </p:cNvCxnSpPr>
            <p:nvPr/>
          </p:nvCxnSpPr>
          <p:spPr>
            <a:xfrm>
              <a:off x="2921455" y="3661455"/>
              <a:ext cx="0" cy="3992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A6591C4B-70DA-510D-2C7C-C18D2CCC9F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21455" y="4060655"/>
              <a:ext cx="707958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519FE57C-A2A3-8329-84A1-4CC671F188A9}"/>
                </a:ext>
              </a:extLst>
            </p:cNvPr>
            <p:cNvSpPr/>
            <p:nvPr/>
          </p:nvSpPr>
          <p:spPr>
            <a:xfrm>
              <a:off x="3081699" y="3830515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FA0BDFFF-7AE0-1650-A9FC-05ED64FD49F1}"/>
                </a:ext>
              </a:extLst>
            </p:cNvPr>
            <p:cNvSpPr/>
            <p:nvPr/>
          </p:nvSpPr>
          <p:spPr>
            <a:xfrm>
              <a:off x="3225749" y="3758915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5FAAE5FE-E73B-AC71-EE2F-C723C86A6640}"/>
                </a:ext>
              </a:extLst>
            </p:cNvPr>
            <p:cNvSpPr/>
            <p:nvPr/>
          </p:nvSpPr>
          <p:spPr>
            <a:xfrm>
              <a:off x="3184309" y="3848515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C36F3CBD-9336-9F2C-5702-C33277C3F08F}"/>
                </a:ext>
              </a:extLst>
            </p:cNvPr>
            <p:cNvSpPr/>
            <p:nvPr/>
          </p:nvSpPr>
          <p:spPr>
            <a:xfrm>
              <a:off x="3333629" y="3770453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13D1A5D3-D230-EDEC-3838-C7373C0CF67F}"/>
                </a:ext>
              </a:extLst>
            </p:cNvPr>
            <p:cNvSpPr/>
            <p:nvPr/>
          </p:nvSpPr>
          <p:spPr>
            <a:xfrm>
              <a:off x="3313335" y="3869934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9A95CAB0-A933-B799-D7E9-A7B3C0E4C847}"/>
                </a:ext>
              </a:extLst>
            </p:cNvPr>
            <p:cNvSpPr/>
            <p:nvPr/>
          </p:nvSpPr>
          <p:spPr>
            <a:xfrm>
              <a:off x="3099699" y="3904714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9AF9FE73-9EFC-C0F2-FF55-18DE0A6C96BE}"/>
                </a:ext>
              </a:extLst>
            </p:cNvPr>
            <p:cNvSpPr/>
            <p:nvPr/>
          </p:nvSpPr>
          <p:spPr>
            <a:xfrm>
              <a:off x="3069046" y="3985409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66705668-F752-2E9C-857B-10CCB2E85DEF}"/>
                </a:ext>
              </a:extLst>
            </p:cNvPr>
            <p:cNvSpPr/>
            <p:nvPr/>
          </p:nvSpPr>
          <p:spPr>
            <a:xfrm>
              <a:off x="3387670" y="3718582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0AA70160-6DCD-F536-CA48-7C06DD5E92DE}"/>
                </a:ext>
              </a:extLst>
            </p:cNvPr>
            <p:cNvSpPr/>
            <p:nvPr/>
          </p:nvSpPr>
          <p:spPr>
            <a:xfrm>
              <a:off x="3482177" y="3794915"/>
              <a:ext cx="36000" cy="36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4A8B3B4-F61E-D5A8-F3F0-785B4EC254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90968" y="3736364"/>
              <a:ext cx="501845" cy="255507"/>
            </a:xfrm>
            <a:prstGeom prst="line">
              <a:avLst/>
            </a:prstGeom>
            <a:ln w="28575"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98" name="Table 197">
            <a:extLst>
              <a:ext uri="{FF2B5EF4-FFF2-40B4-BE49-F238E27FC236}">
                <a16:creationId xmlns:a16="http://schemas.microsoft.com/office/drawing/2014/main" id="{CAA61AA4-B90F-F7B6-781C-91B039F83C8D}"/>
              </a:ext>
            </a:extLst>
          </p:cNvPr>
          <p:cNvGraphicFramePr>
            <a:graphicFrameLocks noGrp="1"/>
          </p:cNvGraphicFramePr>
          <p:nvPr/>
        </p:nvGraphicFramePr>
        <p:xfrm>
          <a:off x="4120422" y="2766673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99" name="Table 198">
            <a:extLst>
              <a:ext uri="{FF2B5EF4-FFF2-40B4-BE49-F238E27FC236}">
                <a16:creationId xmlns:a16="http://schemas.microsoft.com/office/drawing/2014/main" id="{9C2CA84A-CFC5-4A1A-BD48-5B5AEE23AD52}"/>
              </a:ext>
            </a:extLst>
          </p:cNvPr>
          <p:cNvGraphicFramePr>
            <a:graphicFrameLocks noGrp="1"/>
          </p:cNvGraphicFramePr>
          <p:nvPr/>
        </p:nvGraphicFramePr>
        <p:xfrm>
          <a:off x="4123284" y="4356336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00" name="Table 199">
            <a:extLst>
              <a:ext uri="{FF2B5EF4-FFF2-40B4-BE49-F238E27FC236}">
                <a16:creationId xmlns:a16="http://schemas.microsoft.com/office/drawing/2014/main" id="{D1F63B6B-7026-628E-76F5-561AD365B2B4}"/>
              </a:ext>
            </a:extLst>
          </p:cNvPr>
          <p:cNvGraphicFramePr>
            <a:graphicFrameLocks noGrp="1"/>
          </p:cNvGraphicFramePr>
          <p:nvPr/>
        </p:nvGraphicFramePr>
        <p:xfrm>
          <a:off x="4120210" y="1315394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01" name="Table 200">
            <a:extLst>
              <a:ext uri="{FF2B5EF4-FFF2-40B4-BE49-F238E27FC236}">
                <a16:creationId xmlns:a16="http://schemas.microsoft.com/office/drawing/2014/main" id="{A7B91FDB-4B8F-4A9A-E151-727E9ED5546B}"/>
              </a:ext>
            </a:extLst>
          </p:cNvPr>
          <p:cNvGraphicFramePr>
            <a:graphicFrameLocks noGrp="1"/>
          </p:cNvGraphicFramePr>
          <p:nvPr/>
        </p:nvGraphicFramePr>
        <p:xfrm>
          <a:off x="4165443" y="4404122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02" name="Table 201">
            <a:extLst>
              <a:ext uri="{FF2B5EF4-FFF2-40B4-BE49-F238E27FC236}">
                <a16:creationId xmlns:a16="http://schemas.microsoft.com/office/drawing/2014/main" id="{62224678-FAAE-DC5C-8524-431650C3BBCB}"/>
              </a:ext>
            </a:extLst>
          </p:cNvPr>
          <p:cNvGraphicFramePr>
            <a:graphicFrameLocks noGrp="1"/>
          </p:cNvGraphicFramePr>
          <p:nvPr/>
        </p:nvGraphicFramePr>
        <p:xfrm>
          <a:off x="4163389" y="2821492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203" name="Table 202">
            <a:extLst>
              <a:ext uri="{FF2B5EF4-FFF2-40B4-BE49-F238E27FC236}">
                <a16:creationId xmlns:a16="http://schemas.microsoft.com/office/drawing/2014/main" id="{DB352799-A176-0768-8DFB-6B0A74F84758}"/>
              </a:ext>
            </a:extLst>
          </p:cNvPr>
          <p:cNvGraphicFramePr>
            <a:graphicFrameLocks noGrp="1"/>
          </p:cNvGraphicFramePr>
          <p:nvPr/>
        </p:nvGraphicFramePr>
        <p:xfrm>
          <a:off x="4167584" y="1364761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7" name="Table 76">
            <a:extLst>
              <a:ext uri="{FF2B5EF4-FFF2-40B4-BE49-F238E27FC236}">
                <a16:creationId xmlns:a16="http://schemas.microsoft.com/office/drawing/2014/main" id="{6E53FC68-F88A-1D7F-5347-8CCF26BC8435}"/>
              </a:ext>
            </a:extLst>
          </p:cNvPr>
          <p:cNvGraphicFramePr>
            <a:graphicFrameLocks noGrp="1"/>
          </p:cNvGraphicFramePr>
          <p:nvPr/>
        </p:nvGraphicFramePr>
        <p:xfrm>
          <a:off x="4214959" y="1414128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7" name="Table 86">
            <a:extLst>
              <a:ext uri="{FF2B5EF4-FFF2-40B4-BE49-F238E27FC236}">
                <a16:creationId xmlns:a16="http://schemas.microsoft.com/office/drawing/2014/main" id="{F57C5ECD-803E-B0BF-C298-87F10583A95C}"/>
              </a:ext>
            </a:extLst>
          </p:cNvPr>
          <p:cNvGraphicFramePr>
            <a:graphicFrameLocks noGrp="1"/>
          </p:cNvGraphicFramePr>
          <p:nvPr/>
        </p:nvGraphicFramePr>
        <p:xfrm>
          <a:off x="4209813" y="2876311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07" name="Table 106">
            <a:extLst>
              <a:ext uri="{FF2B5EF4-FFF2-40B4-BE49-F238E27FC236}">
                <a16:creationId xmlns:a16="http://schemas.microsoft.com/office/drawing/2014/main" id="{FF1C00DE-9074-79CC-12ED-8A469581DF9B}"/>
              </a:ext>
            </a:extLst>
          </p:cNvPr>
          <p:cNvGraphicFramePr>
            <a:graphicFrameLocks noGrp="1"/>
          </p:cNvGraphicFramePr>
          <p:nvPr/>
        </p:nvGraphicFramePr>
        <p:xfrm>
          <a:off x="4207603" y="4451908"/>
          <a:ext cx="242847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24" name="Down Arrow 123">
            <a:extLst>
              <a:ext uri="{FF2B5EF4-FFF2-40B4-BE49-F238E27FC236}">
                <a16:creationId xmlns:a16="http://schemas.microsoft.com/office/drawing/2014/main" id="{639280A0-12FD-EFF9-371E-D7836DFFFE13}"/>
              </a:ext>
            </a:extLst>
          </p:cNvPr>
          <p:cNvSpPr/>
          <p:nvPr/>
        </p:nvSpPr>
        <p:spPr>
          <a:xfrm rot="16200000">
            <a:off x="3664202" y="1725300"/>
            <a:ext cx="328963" cy="22041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4" name="Down Arrow 203">
            <a:extLst>
              <a:ext uri="{FF2B5EF4-FFF2-40B4-BE49-F238E27FC236}">
                <a16:creationId xmlns:a16="http://schemas.microsoft.com/office/drawing/2014/main" id="{293D17B4-E934-B4E8-0E39-E0FD9DDFEA8D}"/>
              </a:ext>
            </a:extLst>
          </p:cNvPr>
          <p:cNvSpPr/>
          <p:nvPr/>
        </p:nvSpPr>
        <p:spPr>
          <a:xfrm rot="16200000">
            <a:off x="3664202" y="3158273"/>
            <a:ext cx="328963" cy="22041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5" name="Down Arrow 204">
            <a:extLst>
              <a:ext uri="{FF2B5EF4-FFF2-40B4-BE49-F238E27FC236}">
                <a16:creationId xmlns:a16="http://schemas.microsoft.com/office/drawing/2014/main" id="{B6906453-D904-C805-C449-57A731B9B041}"/>
              </a:ext>
            </a:extLst>
          </p:cNvPr>
          <p:cNvSpPr/>
          <p:nvPr/>
        </p:nvSpPr>
        <p:spPr>
          <a:xfrm rot="16200000">
            <a:off x="3664202" y="4616608"/>
            <a:ext cx="328963" cy="22041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7DB26D82-6799-16C9-82B7-1369E51053AD}"/>
              </a:ext>
            </a:extLst>
          </p:cNvPr>
          <p:cNvGrpSpPr/>
          <p:nvPr/>
        </p:nvGrpSpPr>
        <p:grpSpPr>
          <a:xfrm>
            <a:off x="2949149" y="4422135"/>
            <a:ext cx="625200" cy="414607"/>
            <a:chOff x="2849843" y="5032296"/>
            <a:chExt cx="625200" cy="414607"/>
          </a:xfrm>
        </p:grpSpPr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6164BE53-A6E0-807C-BCA5-29E16C896608}"/>
                </a:ext>
              </a:extLst>
            </p:cNvPr>
            <p:cNvCxnSpPr>
              <a:cxnSpLocks/>
              <a:stCxn id="235" idx="7"/>
              <a:endCxn id="208" idx="3"/>
            </p:cNvCxnSpPr>
            <p:nvPr/>
          </p:nvCxnSpPr>
          <p:spPr>
            <a:xfrm flipV="1">
              <a:off x="2880571" y="5063024"/>
              <a:ext cx="112451" cy="81252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E460EC3-8638-6479-076F-21BADA6ED133}"/>
                </a:ext>
              </a:extLst>
            </p:cNvPr>
            <p:cNvCxnSpPr>
              <a:cxnSpLocks/>
              <a:stCxn id="210" idx="7"/>
              <a:endCxn id="251" idx="3"/>
            </p:cNvCxnSpPr>
            <p:nvPr/>
          </p:nvCxnSpPr>
          <p:spPr>
            <a:xfrm flipV="1">
              <a:off x="3031002" y="5157676"/>
              <a:ext cx="117387" cy="6919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38C6E98-CB37-64FE-FF4E-B35264656FBE}"/>
                </a:ext>
              </a:extLst>
            </p:cNvPr>
            <p:cNvCxnSpPr>
              <a:cxnSpLocks/>
              <a:stCxn id="254" idx="3"/>
              <a:endCxn id="251" idx="6"/>
            </p:cNvCxnSpPr>
            <p:nvPr/>
          </p:nvCxnSpPr>
          <p:spPr>
            <a:xfrm flipH="1">
              <a:off x="3179117" y="5063024"/>
              <a:ext cx="114767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6" name="Group 245">
              <a:extLst>
                <a:ext uri="{FF2B5EF4-FFF2-40B4-BE49-F238E27FC236}">
                  <a16:creationId xmlns:a16="http://schemas.microsoft.com/office/drawing/2014/main" id="{83F8EFF9-033A-662B-037B-7A96A0EBC24D}"/>
                </a:ext>
              </a:extLst>
            </p:cNvPr>
            <p:cNvGrpSpPr/>
            <p:nvPr/>
          </p:nvGrpSpPr>
          <p:grpSpPr>
            <a:xfrm>
              <a:off x="2849843" y="5139004"/>
              <a:ext cx="36000" cy="213430"/>
              <a:chOff x="2849843" y="5139004"/>
              <a:chExt cx="36000" cy="213430"/>
            </a:xfrm>
          </p:grpSpPr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954BF6BB-14B7-E85E-D28D-B6DD90AEE738}"/>
                  </a:ext>
                </a:extLst>
              </p:cNvPr>
              <p:cNvSpPr/>
              <p:nvPr/>
            </p:nvSpPr>
            <p:spPr>
              <a:xfrm>
                <a:off x="2849843" y="513900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7D402D44-A6C3-0B97-A5D8-145DE444BA4A}"/>
                  </a:ext>
                </a:extLst>
              </p:cNvPr>
              <p:cNvSpPr/>
              <p:nvPr/>
            </p:nvSpPr>
            <p:spPr>
              <a:xfrm>
                <a:off x="2849843" y="5227719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84CBD176-6FF6-4BD3-8948-AC511322670F}"/>
                  </a:ext>
                </a:extLst>
              </p:cNvPr>
              <p:cNvSpPr/>
              <p:nvPr/>
            </p:nvSpPr>
            <p:spPr>
              <a:xfrm>
                <a:off x="2849843" y="531643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991BC70E-D073-6BC4-24F7-F6224505E52B}"/>
                </a:ext>
              </a:extLst>
            </p:cNvPr>
            <p:cNvGrpSpPr/>
            <p:nvPr/>
          </p:nvGrpSpPr>
          <p:grpSpPr>
            <a:xfrm>
              <a:off x="2987750" y="5032296"/>
              <a:ext cx="48524" cy="414607"/>
              <a:chOff x="2993225" y="5032296"/>
              <a:chExt cx="48524" cy="414607"/>
            </a:xfrm>
          </p:grpSpPr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08597EC4-2CDA-75DE-C905-B59D6217C2B7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11264DE2-D8DC-01DA-E03A-377F984118F0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309E200E-BB9E-A63F-C0BA-20D7D7BA9035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42" name="Oval 241">
                <a:extLst>
                  <a:ext uri="{FF2B5EF4-FFF2-40B4-BE49-F238E27FC236}">
                    <a16:creationId xmlns:a16="http://schemas.microsoft.com/office/drawing/2014/main" id="{9AB42404-1D3E-1663-F736-486382D68B00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D4819223-EAFD-CBBD-A68C-8D2CB2FEFA69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AF86BADB-612D-E42D-AF9F-E4A61A78E1E7}"/>
                </a:ext>
              </a:extLst>
            </p:cNvPr>
            <p:cNvGrpSpPr/>
            <p:nvPr/>
          </p:nvGrpSpPr>
          <p:grpSpPr>
            <a:xfrm>
              <a:off x="3138181" y="5032296"/>
              <a:ext cx="48524" cy="414607"/>
              <a:chOff x="2993225" y="5032296"/>
              <a:chExt cx="48524" cy="414607"/>
            </a:xfrm>
          </p:grpSpPr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F1C4AF98-FB60-FD27-BA18-AE855718727E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B49CE3CA-2D8D-2845-C0B0-50A2627638E4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50" name="Oval 249">
                <a:extLst>
                  <a:ext uri="{FF2B5EF4-FFF2-40B4-BE49-F238E27FC236}">
                    <a16:creationId xmlns:a16="http://schemas.microsoft.com/office/drawing/2014/main" id="{8D0E557D-9F30-776B-5E84-251976C6A4D3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1CC02DB4-1A0B-6591-869B-3C84982E2134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32FDE238-19AA-5268-2069-D0E0D8584441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94BA271B-D11C-B67C-1067-00BCC9CEF5A6}"/>
                </a:ext>
              </a:extLst>
            </p:cNvPr>
            <p:cNvGrpSpPr/>
            <p:nvPr/>
          </p:nvGrpSpPr>
          <p:grpSpPr>
            <a:xfrm>
              <a:off x="3288612" y="5032296"/>
              <a:ext cx="48524" cy="414607"/>
              <a:chOff x="2993225" y="5032296"/>
              <a:chExt cx="48524" cy="414607"/>
            </a:xfrm>
          </p:grpSpPr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1CD2A951-F5AF-094C-BD00-64CD0B61151E}"/>
                  </a:ext>
                </a:extLst>
              </p:cNvPr>
              <p:cNvSpPr/>
              <p:nvPr/>
            </p:nvSpPr>
            <p:spPr>
              <a:xfrm>
                <a:off x="2993225" y="5032296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AC6A6A8A-5708-5BD9-84F7-C290ED8203C2}"/>
                  </a:ext>
                </a:extLst>
              </p:cNvPr>
              <p:cNvSpPr/>
              <p:nvPr/>
            </p:nvSpPr>
            <p:spPr>
              <a:xfrm>
                <a:off x="3005749" y="5221600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0" name="Oval 319">
                <a:extLst>
                  <a:ext uri="{FF2B5EF4-FFF2-40B4-BE49-F238E27FC236}">
                    <a16:creationId xmlns:a16="http://schemas.microsoft.com/office/drawing/2014/main" id="{D13EC913-C90F-D2AC-DAE3-33638736F40D}"/>
                  </a:ext>
                </a:extLst>
              </p:cNvPr>
              <p:cNvSpPr/>
              <p:nvPr/>
            </p:nvSpPr>
            <p:spPr>
              <a:xfrm>
                <a:off x="3005749" y="5316252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5E316BF7-43DC-BB65-14B7-35A947944B6C}"/>
                  </a:ext>
                </a:extLst>
              </p:cNvPr>
              <p:cNvSpPr/>
              <p:nvPr/>
            </p:nvSpPr>
            <p:spPr>
              <a:xfrm>
                <a:off x="2998161" y="5126948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2" name="Oval 321">
                <a:extLst>
                  <a:ext uri="{FF2B5EF4-FFF2-40B4-BE49-F238E27FC236}">
                    <a16:creationId xmlns:a16="http://schemas.microsoft.com/office/drawing/2014/main" id="{2D546A3F-9EB2-8EB0-AE1C-D88274D3B94E}"/>
                  </a:ext>
                </a:extLst>
              </p:cNvPr>
              <p:cNvSpPr/>
              <p:nvPr/>
            </p:nvSpPr>
            <p:spPr>
              <a:xfrm>
                <a:off x="3005749" y="5410903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grpSp>
          <p:nvGrpSpPr>
            <p:cNvPr id="323" name="Group 322">
              <a:extLst>
                <a:ext uri="{FF2B5EF4-FFF2-40B4-BE49-F238E27FC236}">
                  <a16:creationId xmlns:a16="http://schemas.microsoft.com/office/drawing/2014/main" id="{AFC08E5A-7B9A-41D4-4BAE-1A1EA9CDF85B}"/>
                </a:ext>
              </a:extLst>
            </p:cNvPr>
            <p:cNvGrpSpPr/>
            <p:nvPr/>
          </p:nvGrpSpPr>
          <p:grpSpPr>
            <a:xfrm>
              <a:off x="3439043" y="5139004"/>
              <a:ext cx="36000" cy="213430"/>
              <a:chOff x="2849843" y="5139004"/>
              <a:chExt cx="36000" cy="213430"/>
            </a:xfrm>
          </p:grpSpPr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EF72814B-9E7E-3964-390A-6872A7A6690B}"/>
                  </a:ext>
                </a:extLst>
              </p:cNvPr>
              <p:cNvSpPr/>
              <p:nvPr/>
            </p:nvSpPr>
            <p:spPr>
              <a:xfrm>
                <a:off x="2849843" y="513900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25FF936D-470C-5CA7-BA0A-8ADA10B8748C}"/>
                  </a:ext>
                </a:extLst>
              </p:cNvPr>
              <p:cNvSpPr/>
              <p:nvPr/>
            </p:nvSpPr>
            <p:spPr>
              <a:xfrm>
                <a:off x="2849843" y="5227719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44C50F3B-E2B4-A5F3-123C-4426B24AEF0A}"/>
                  </a:ext>
                </a:extLst>
              </p:cNvPr>
              <p:cNvSpPr/>
              <p:nvPr/>
            </p:nvSpPr>
            <p:spPr>
              <a:xfrm>
                <a:off x="2849843" y="5316434"/>
                <a:ext cx="36000" cy="36000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</p:grp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28BB5671-BFA9-4B1F-FFC6-51E1D29BA0E2}"/>
                </a:ext>
              </a:extLst>
            </p:cNvPr>
            <p:cNvCxnSpPr>
              <a:cxnSpLocks/>
              <a:stCxn id="237" idx="6"/>
              <a:endCxn id="210" idx="2"/>
            </p:cNvCxnSpPr>
            <p:nvPr/>
          </p:nvCxnSpPr>
          <p:spPr>
            <a:xfrm flipV="1">
              <a:off x="2885843" y="5239600"/>
              <a:ext cx="114431" cy="6119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EDB93CFC-B6F4-CE6C-FEEF-A5A9804147F9}"/>
                </a:ext>
              </a:extLst>
            </p:cNvPr>
            <p:cNvCxnSpPr>
              <a:cxnSpLocks/>
              <a:stCxn id="235" idx="6"/>
              <a:endCxn id="242" idx="2"/>
            </p:cNvCxnSpPr>
            <p:nvPr/>
          </p:nvCxnSpPr>
          <p:spPr>
            <a:xfrm flipV="1">
              <a:off x="2885843" y="5144948"/>
              <a:ext cx="106843" cy="1205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DC23C6BA-3654-2752-A2B2-F9E1568C3019}"/>
                </a:ext>
              </a:extLst>
            </p:cNvPr>
            <p:cNvCxnSpPr>
              <a:cxnSpLocks/>
              <a:stCxn id="235" idx="4"/>
              <a:endCxn id="213" idx="1"/>
            </p:cNvCxnSpPr>
            <p:nvPr/>
          </p:nvCxnSpPr>
          <p:spPr>
            <a:xfrm>
              <a:off x="2867843" y="5175004"/>
              <a:ext cx="137703" cy="14652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9ED66B6-80E8-2384-62AE-B00F2C90AB21}"/>
                </a:ext>
              </a:extLst>
            </p:cNvPr>
            <p:cNvCxnSpPr>
              <a:cxnSpLocks/>
              <a:stCxn id="237" idx="5"/>
              <a:endCxn id="244" idx="1"/>
            </p:cNvCxnSpPr>
            <p:nvPr/>
          </p:nvCxnSpPr>
          <p:spPr>
            <a:xfrm>
              <a:off x="2880571" y="5258447"/>
              <a:ext cx="124975" cy="15772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9376E271-1F82-A827-39FE-50007F4FDF75}"/>
                </a:ext>
              </a:extLst>
            </p:cNvPr>
            <p:cNvCxnSpPr>
              <a:cxnSpLocks/>
              <a:stCxn id="248" idx="6"/>
              <a:endCxn id="321" idx="1"/>
            </p:cNvCxnSpPr>
            <p:nvPr/>
          </p:nvCxnSpPr>
          <p:spPr>
            <a:xfrm>
              <a:off x="3174181" y="5050296"/>
              <a:ext cx="124639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2372DFA-8667-6A0D-68C5-EDD612D37E29}"/>
                </a:ext>
              </a:extLst>
            </p:cNvPr>
            <p:cNvCxnSpPr>
              <a:cxnSpLocks/>
              <a:stCxn id="239" idx="5"/>
              <a:endCxn id="244" idx="2"/>
            </p:cNvCxnSpPr>
            <p:nvPr/>
          </p:nvCxnSpPr>
          <p:spPr>
            <a:xfrm>
              <a:off x="2880571" y="5347162"/>
              <a:ext cx="119703" cy="81741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D9C2FBB4-2098-380D-0080-0B8FC1082F71}"/>
                </a:ext>
              </a:extLst>
            </p:cNvPr>
            <p:cNvCxnSpPr>
              <a:cxnSpLocks/>
              <a:stCxn id="242" idx="6"/>
              <a:endCxn id="251" idx="2"/>
            </p:cNvCxnSpPr>
            <p:nvPr/>
          </p:nvCxnSpPr>
          <p:spPr>
            <a:xfrm>
              <a:off x="3028686" y="5144948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C435FC77-2CA4-90F7-A9CB-067DD890F31B}"/>
                </a:ext>
              </a:extLst>
            </p:cNvPr>
            <p:cNvCxnSpPr>
              <a:cxnSpLocks/>
              <a:stCxn id="208" idx="6"/>
              <a:endCxn id="248" idx="2"/>
            </p:cNvCxnSpPr>
            <p:nvPr/>
          </p:nvCxnSpPr>
          <p:spPr>
            <a:xfrm>
              <a:off x="3023750" y="5050296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3FE6FC1C-C4D9-4B77-BC4D-F28B6CFE8416}"/>
                </a:ext>
              </a:extLst>
            </p:cNvPr>
            <p:cNvCxnSpPr>
              <a:cxnSpLocks/>
              <a:stCxn id="208" idx="5"/>
              <a:endCxn id="249" idx="1"/>
            </p:cNvCxnSpPr>
            <p:nvPr/>
          </p:nvCxnSpPr>
          <p:spPr>
            <a:xfrm>
              <a:off x="3018478" y="5063024"/>
              <a:ext cx="137499" cy="16384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D7BF741E-BE9D-6734-221E-99046577C900}"/>
                </a:ext>
              </a:extLst>
            </p:cNvPr>
            <p:cNvCxnSpPr>
              <a:cxnSpLocks/>
              <a:stCxn id="210" idx="5"/>
              <a:endCxn id="252" idx="1"/>
            </p:cNvCxnSpPr>
            <p:nvPr/>
          </p:nvCxnSpPr>
          <p:spPr>
            <a:xfrm>
              <a:off x="3031002" y="5252328"/>
              <a:ext cx="124975" cy="163847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DC7FF3A1-C48F-DAA6-FF01-CF99E70BAF71}"/>
                </a:ext>
              </a:extLst>
            </p:cNvPr>
            <p:cNvCxnSpPr>
              <a:cxnSpLocks/>
              <a:stCxn id="244" idx="6"/>
              <a:endCxn id="250" idx="3"/>
            </p:cNvCxnSpPr>
            <p:nvPr/>
          </p:nvCxnSpPr>
          <p:spPr>
            <a:xfrm flipV="1">
              <a:off x="3036274" y="5346980"/>
              <a:ext cx="119703" cy="81923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FA957FD1-1C26-7D46-DBEF-A0C5C620BFDF}"/>
                </a:ext>
              </a:extLst>
            </p:cNvPr>
            <p:cNvCxnSpPr>
              <a:cxnSpLocks/>
              <a:stCxn id="213" idx="6"/>
              <a:endCxn id="249" idx="3"/>
            </p:cNvCxnSpPr>
            <p:nvPr/>
          </p:nvCxnSpPr>
          <p:spPr>
            <a:xfrm flipV="1">
              <a:off x="3036274" y="5252328"/>
              <a:ext cx="119703" cy="81924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DE203828-CFFA-394F-3A4E-B763A278C7AB}"/>
                </a:ext>
              </a:extLst>
            </p:cNvPr>
            <p:cNvCxnSpPr>
              <a:cxnSpLocks/>
              <a:stCxn id="249" idx="6"/>
              <a:endCxn id="255" idx="2"/>
            </p:cNvCxnSpPr>
            <p:nvPr/>
          </p:nvCxnSpPr>
          <p:spPr>
            <a:xfrm>
              <a:off x="3186705" y="5239600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C77B0510-299C-DDEA-F92E-1836663EAB77}"/>
                </a:ext>
              </a:extLst>
            </p:cNvPr>
            <p:cNvCxnSpPr>
              <a:cxnSpLocks/>
              <a:stCxn id="252" idx="6"/>
              <a:endCxn id="322" idx="2"/>
            </p:cNvCxnSpPr>
            <p:nvPr/>
          </p:nvCxnSpPr>
          <p:spPr>
            <a:xfrm>
              <a:off x="3186705" y="5428903"/>
              <a:ext cx="114431" cy="0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39AC8D2-6396-8DCB-E3F9-AC677FDA549D}"/>
                </a:ext>
              </a:extLst>
            </p:cNvPr>
            <p:cNvCxnSpPr>
              <a:cxnSpLocks/>
              <a:stCxn id="250" idx="7"/>
              <a:endCxn id="321" idx="3"/>
            </p:cNvCxnSpPr>
            <p:nvPr/>
          </p:nvCxnSpPr>
          <p:spPr>
            <a:xfrm flipV="1">
              <a:off x="3181433" y="5157676"/>
              <a:ext cx="117387" cy="16384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512DFE03-91C4-7B9B-9FAD-CB32F1D9D5DA}"/>
                </a:ext>
              </a:extLst>
            </p:cNvPr>
            <p:cNvCxnSpPr>
              <a:cxnSpLocks/>
              <a:stCxn id="250" idx="5"/>
              <a:endCxn id="322" idx="1"/>
            </p:cNvCxnSpPr>
            <p:nvPr/>
          </p:nvCxnSpPr>
          <p:spPr>
            <a:xfrm>
              <a:off x="3181433" y="5346980"/>
              <a:ext cx="124975" cy="691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72E849B4-C1EE-04EB-5FD3-7A12CDE90F7A}"/>
                </a:ext>
              </a:extLst>
            </p:cNvPr>
            <p:cNvCxnSpPr>
              <a:cxnSpLocks/>
              <a:stCxn id="252" idx="7"/>
              <a:endCxn id="320" idx="3"/>
            </p:cNvCxnSpPr>
            <p:nvPr/>
          </p:nvCxnSpPr>
          <p:spPr>
            <a:xfrm flipV="1">
              <a:off x="3181433" y="5346980"/>
              <a:ext cx="124975" cy="691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4B5F44E-D983-172B-5261-D725F0C8B5E0}"/>
                </a:ext>
              </a:extLst>
            </p:cNvPr>
            <p:cNvCxnSpPr>
              <a:cxnSpLocks/>
              <a:stCxn id="255" idx="6"/>
              <a:endCxn id="324" idx="3"/>
            </p:cNvCxnSpPr>
            <p:nvPr/>
          </p:nvCxnSpPr>
          <p:spPr>
            <a:xfrm flipV="1">
              <a:off x="3337136" y="5169732"/>
              <a:ext cx="107179" cy="69868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25D220D-1521-6D07-56EA-B1B1AE69F7D4}"/>
                </a:ext>
              </a:extLst>
            </p:cNvPr>
            <p:cNvCxnSpPr>
              <a:cxnSpLocks/>
              <a:stCxn id="321" idx="6"/>
              <a:endCxn id="324" idx="2"/>
            </p:cNvCxnSpPr>
            <p:nvPr/>
          </p:nvCxnSpPr>
          <p:spPr>
            <a:xfrm>
              <a:off x="3329548" y="5144948"/>
              <a:ext cx="109495" cy="1205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ECA19D93-E20D-D794-25D2-E03C32FB3DC8}"/>
                </a:ext>
              </a:extLst>
            </p:cNvPr>
            <p:cNvCxnSpPr>
              <a:cxnSpLocks/>
              <a:stCxn id="254" idx="5"/>
              <a:endCxn id="325" idx="0"/>
            </p:cNvCxnSpPr>
            <p:nvPr/>
          </p:nvCxnSpPr>
          <p:spPr>
            <a:xfrm>
              <a:off x="3319340" y="5063024"/>
              <a:ext cx="137703" cy="164695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B139C74F-A375-933C-06D1-A8D29B7C9CBF}"/>
                </a:ext>
              </a:extLst>
            </p:cNvPr>
            <p:cNvCxnSpPr>
              <a:cxnSpLocks/>
              <a:stCxn id="322" idx="7"/>
              <a:endCxn id="327" idx="3"/>
            </p:cNvCxnSpPr>
            <p:nvPr/>
          </p:nvCxnSpPr>
          <p:spPr>
            <a:xfrm flipV="1">
              <a:off x="3331864" y="5347162"/>
              <a:ext cx="112451" cy="69013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8601F1E7-3528-B59E-3BEE-B3A862CACA9B}"/>
                </a:ext>
              </a:extLst>
            </p:cNvPr>
            <p:cNvCxnSpPr>
              <a:cxnSpLocks/>
              <a:stCxn id="320" idx="7"/>
              <a:endCxn id="325" idx="3"/>
            </p:cNvCxnSpPr>
            <p:nvPr/>
          </p:nvCxnSpPr>
          <p:spPr>
            <a:xfrm flipV="1">
              <a:off x="3331864" y="5258447"/>
              <a:ext cx="112451" cy="63077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E4BBBB5A-8BC0-143E-735F-A50053A92A72}"/>
                </a:ext>
              </a:extLst>
            </p:cNvPr>
            <p:cNvCxnSpPr>
              <a:cxnSpLocks/>
              <a:stCxn id="255" idx="6"/>
              <a:endCxn id="327" idx="1"/>
            </p:cNvCxnSpPr>
            <p:nvPr/>
          </p:nvCxnSpPr>
          <p:spPr>
            <a:xfrm>
              <a:off x="3337136" y="5239600"/>
              <a:ext cx="107179" cy="82106"/>
            </a:xfrm>
            <a:prstGeom prst="line">
              <a:avLst/>
            </a:prstGeom>
            <a:ln>
              <a:solidFill>
                <a:srgbClr val="3882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10" name="Table 409">
            <a:extLst>
              <a:ext uri="{FF2B5EF4-FFF2-40B4-BE49-F238E27FC236}">
                <a16:creationId xmlns:a16="http://schemas.microsoft.com/office/drawing/2014/main" id="{CD70C755-61C6-1605-7FC7-6375E34E87B1}"/>
              </a:ext>
            </a:extLst>
          </p:cNvPr>
          <p:cNvGraphicFramePr>
            <a:graphicFrameLocks noGrp="1"/>
          </p:cNvGraphicFramePr>
          <p:nvPr/>
        </p:nvGraphicFramePr>
        <p:xfrm>
          <a:off x="5232529" y="277292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1" name="Table 410">
            <a:extLst>
              <a:ext uri="{FF2B5EF4-FFF2-40B4-BE49-F238E27FC236}">
                <a16:creationId xmlns:a16="http://schemas.microsoft.com/office/drawing/2014/main" id="{B5E6F81D-55FA-2C06-88BB-81B8B99E0135}"/>
              </a:ext>
            </a:extLst>
          </p:cNvPr>
          <p:cNvGraphicFramePr>
            <a:graphicFrameLocks noGrp="1"/>
          </p:cNvGraphicFramePr>
          <p:nvPr/>
        </p:nvGraphicFramePr>
        <p:xfrm>
          <a:off x="5283735" y="284242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2" name="Table 411">
            <a:extLst>
              <a:ext uri="{FF2B5EF4-FFF2-40B4-BE49-F238E27FC236}">
                <a16:creationId xmlns:a16="http://schemas.microsoft.com/office/drawing/2014/main" id="{79B467EC-75A7-EA01-8405-A7CD70E64F94}"/>
              </a:ext>
            </a:extLst>
          </p:cNvPr>
          <p:cNvGraphicFramePr>
            <a:graphicFrameLocks noGrp="1"/>
          </p:cNvGraphicFramePr>
          <p:nvPr/>
        </p:nvGraphicFramePr>
        <p:xfrm>
          <a:off x="5334942" y="291191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4" name="Table 413">
            <a:extLst>
              <a:ext uri="{FF2B5EF4-FFF2-40B4-BE49-F238E27FC236}">
                <a16:creationId xmlns:a16="http://schemas.microsoft.com/office/drawing/2014/main" id="{019A3EF7-6524-1A89-5FB3-AF14988A0646}"/>
              </a:ext>
            </a:extLst>
          </p:cNvPr>
          <p:cNvGraphicFramePr>
            <a:graphicFrameLocks noGrp="1"/>
          </p:cNvGraphicFramePr>
          <p:nvPr/>
        </p:nvGraphicFramePr>
        <p:xfrm>
          <a:off x="5232529" y="432781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5" name="Table 414">
            <a:extLst>
              <a:ext uri="{FF2B5EF4-FFF2-40B4-BE49-F238E27FC236}">
                <a16:creationId xmlns:a16="http://schemas.microsoft.com/office/drawing/2014/main" id="{415B61C0-8A5A-5E13-21E4-506583051D55}"/>
              </a:ext>
            </a:extLst>
          </p:cNvPr>
          <p:cNvGraphicFramePr>
            <a:graphicFrameLocks noGrp="1"/>
          </p:cNvGraphicFramePr>
          <p:nvPr/>
        </p:nvGraphicFramePr>
        <p:xfrm>
          <a:off x="5283735" y="439731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16" name="Table 415">
            <a:extLst>
              <a:ext uri="{FF2B5EF4-FFF2-40B4-BE49-F238E27FC236}">
                <a16:creationId xmlns:a16="http://schemas.microsoft.com/office/drawing/2014/main" id="{650B282D-DA23-ECF6-2911-B81C74A37DAF}"/>
              </a:ext>
            </a:extLst>
          </p:cNvPr>
          <p:cNvGraphicFramePr>
            <a:graphicFrameLocks noGrp="1"/>
          </p:cNvGraphicFramePr>
          <p:nvPr/>
        </p:nvGraphicFramePr>
        <p:xfrm>
          <a:off x="5334942" y="4466804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417" name="Right Arrow 416">
            <a:extLst>
              <a:ext uri="{FF2B5EF4-FFF2-40B4-BE49-F238E27FC236}">
                <a16:creationId xmlns:a16="http://schemas.microsoft.com/office/drawing/2014/main" id="{56C0EDAF-927C-E3CC-0064-2D20D9672548}"/>
              </a:ext>
            </a:extLst>
          </p:cNvPr>
          <p:cNvSpPr/>
          <p:nvPr/>
        </p:nvSpPr>
        <p:spPr>
          <a:xfrm rot="19261992">
            <a:off x="2145481" y="2199872"/>
            <a:ext cx="449912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18" name="Right Arrow 417">
            <a:extLst>
              <a:ext uri="{FF2B5EF4-FFF2-40B4-BE49-F238E27FC236}">
                <a16:creationId xmlns:a16="http://schemas.microsoft.com/office/drawing/2014/main" id="{D9B18CC4-5FB1-9084-BD7A-5B36360D019F}"/>
              </a:ext>
            </a:extLst>
          </p:cNvPr>
          <p:cNvSpPr/>
          <p:nvPr/>
        </p:nvSpPr>
        <p:spPr>
          <a:xfrm>
            <a:off x="2193732" y="3053472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20" name="Right Arrow 419">
            <a:extLst>
              <a:ext uri="{FF2B5EF4-FFF2-40B4-BE49-F238E27FC236}">
                <a16:creationId xmlns:a16="http://schemas.microsoft.com/office/drawing/2014/main" id="{3DC1DDB8-49F3-CD54-4924-A05083F2EEAC}"/>
              </a:ext>
            </a:extLst>
          </p:cNvPr>
          <p:cNvSpPr/>
          <p:nvPr/>
        </p:nvSpPr>
        <p:spPr>
          <a:xfrm>
            <a:off x="4680769" y="1619344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21" name="Right Arrow 420">
            <a:extLst>
              <a:ext uri="{FF2B5EF4-FFF2-40B4-BE49-F238E27FC236}">
                <a16:creationId xmlns:a16="http://schemas.microsoft.com/office/drawing/2014/main" id="{CC4FFD95-7D62-3EA7-2462-1347014AC0C3}"/>
              </a:ext>
            </a:extLst>
          </p:cNvPr>
          <p:cNvSpPr/>
          <p:nvPr/>
        </p:nvSpPr>
        <p:spPr>
          <a:xfrm>
            <a:off x="4680769" y="3079051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22" name="Right Arrow 421">
            <a:extLst>
              <a:ext uri="{FF2B5EF4-FFF2-40B4-BE49-F238E27FC236}">
                <a16:creationId xmlns:a16="http://schemas.microsoft.com/office/drawing/2014/main" id="{3884D3A3-798E-0CFB-F369-63A49AEBC251}"/>
              </a:ext>
            </a:extLst>
          </p:cNvPr>
          <p:cNvSpPr/>
          <p:nvPr/>
        </p:nvSpPr>
        <p:spPr>
          <a:xfrm>
            <a:off x="4680769" y="4633940"/>
            <a:ext cx="286318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pic>
        <p:nvPicPr>
          <p:cNvPr id="427" name="Graphic 426" descr="Arrow circle with solid fill">
            <a:extLst>
              <a:ext uri="{FF2B5EF4-FFF2-40B4-BE49-F238E27FC236}">
                <a16:creationId xmlns:a16="http://schemas.microsoft.com/office/drawing/2014/main" id="{565D72EA-7A68-B7E0-689D-775E5FE028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17023" y="4797876"/>
            <a:ext cx="328964" cy="328964"/>
          </a:xfrm>
          <a:prstGeom prst="rect">
            <a:avLst/>
          </a:prstGeom>
        </p:spPr>
      </p:pic>
      <p:sp>
        <p:nvSpPr>
          <p:cNvPr id="428" name="TextBox 427">
            <a:extLst>
              <a:ext uri="{FF2B5EF4-FFF2-40B4-BE49-F238E27FC236}">
                <a16:creationId xmlns:a16="http://schemas.microsoft.com/office/drawing/2014/main" id="{2B33AF07-A81D-9C6E-DBAD-36A13F981DD3}"/>
              </a:ext>
            </a:extLst>
          </p:cNvPr>
          <p:cNvSpPr txBox="1"/>
          <p:nvPr/>
        </p:nvSpPr>
        <p:spPr>
          <a:xfrm>
            <a:off x="2872861" y="5003730"/>
            <a:ext cx="12715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/>
              <a:t>C</a:t>
            </a:r>
            <a:r>
              <a:rPr lang="en-DE" sz="1000" dirty="0"/>
              <a:t>ustom loss function</a:t>
            </a:r>
          </a:p>
        </p:txBody>
      </p:sp>
      <p:sp>
        <p:nvSpPr>
          <p:cNvPr id="430" name="Rectangle 429">
            <a:extLst>
              <a:ext uri="{FF2B5EF4-FFF2-40B4-BE49-F238E27FC236}">
                <a16:creationId xmlns:a16="http://schemas.microsoft.com/office/drawing/2014/main" id="{B01FF169-EDD8-0022-0967-1FEC97DFFAA9}"/>
              </a:ext>
            </a:extLst>
          </p:cNvPr>
          <p:cNvSpPr/>
          <p:nvPr/>
        </p:nvSpPr>
        <p:spPr>
          <a:xfrm>
            <a:off x="467544" y="1427317"/>
            <a:ext cx="1470256" cy="1006766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1" name="Rectangle 430">
            <a:extLst>
              <a:ext uri="{FF2B5EF4-FFF2-40B4-BE49-F238E27FC236}">
                <a16:creationId xmlns:a16="http://schemas.microsoft.com/office/drawing/2014/main" id="{54AAFFE4-F073-2EFD-1F9A-A0761707BBDE}"/>
              </a:ext>
            </a:extLst>
          </p:cNvPr>
          <p:cNvSpPr/>
          <p:nvPr/>
        </p:nvSpPr>
        <p:spPr>
          <a:xfrm>
            <a:off x="467544" y="3799248"/>
            <a:ext cx="1470256" cy="1006766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2" name="Right Arrow 431">
            <a:extLst>
              <a:ext uri="{FF2B5EF4-FFF2-40B4-BE49-F238E27FC236}">
                <a16:creationId xmlns:a16="http://schemas.microsoft.com/office/drawing/2014/main" id="{51C78BDC-421E-9BB7-6748-9943FC2B8118}"/>
              </a:ext>
            </a:extLst>
          </p:cNvPr>
          <p:cNvSpPr/>
          <p:nvPr/>
        </p:nvSpPr>
        <p:spPr>
          <a:xfrm rot="2338008" flipV="1">
            <a:off x="2145481" y="3907072"/>
            <a:ext cx="449912" cy="288741"/>
          </a:xfrm>
          <a:prstGeom prst="rightArrow">
            <a:avLst>
              <a:gd name="adj1" fmla="val 0"/>
              <a:gd name="adj2" fmla="val 40235"/>
            </a:avLst>
          </a:prstGeom>
          <a:solidFill>
            <a:srgbClr val="388249"/>
          </a:solidFill>
          <a:ln>
            <a:solidFill>
              <a:srgbClr val="38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433" name="TextBox 432">
            <a:extLst>
              <a:ext uri="{FF2B5EF4-FFF2-40B4-BE49-F238E27FC236}">
                <a16:creationId xmlns:a16="http://schemas.microsoft.com/office/drawing/2014/main" id="{35BC00D5-2D88-9E20-7E70-3D54A111FD2C}"/>
              </a:ext>
            </a:extLst>
          </p:cNvPr>
          <p:cNvSpPr txBox="1"/>
          <p:nvPr/>
        </p:nvSpPr>
        <p:spPr>
          <a:xfrm>
            <a:off x="4863846" y="903325"/>
            <a:ext cx="2156426" cy="33855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>
            <a:defPPr>
              <a:defRPr lang="en-US"/>
            </a:defPPr>
            <a:lvl1pPr algn="ctr">
              <a:spcAft>
                <a:spcPts val="1200"/>
              </a:spcAft>
              <a:defRPr sz="1600"/>
            </a:lvl1pPr>
          </a:lstStyle>
          <a:p>
            <a:r>
              <a:rPr lang="en-DE" dirty="0"/>
              <a:t>3 Data Reconstruction</a:t>
            </a:r>
          </a:p>
        </p:txBody>
      </p:sp>
    </p:spTree>
    <p:extLst>
      <p:ext uri="{BB962C8B-B14F-4D97-AF65-F5344CB8AC3E}">
        <p14:creationId xmlns:p14="http://schemas.microsoft.com/office/powerpoint/2010/main" val="3230958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B679E-73F1-DF41-87D5-099CF722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D6845-9283-454A-952F-FCD805458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DE" dirty="0"/>
              <a:t>Introduction</a:t>
            </a:r>
          </a:p>
          <a:p>
            <a:r>
              <a:rPr lang="en-DE" dirty="0"/>
              <a:t>Related Work</a:t>
            </a:r>
          </a:p>
          <a:p>
            <a:r>
              <a:rPr lang="en-DE" dirty="0"/>
              <a:t>Research Questions</a:t>
            </a:r>
          </a:p>
          <a:p>
            <a:r>
              <a:rPr lang="en-DE" dirty="0"/>
              <a:t>Concept</a:t>
            </a:r>
          </a:p>
          <a:p>
            <a:r>
              <a:rPr lang="en-DE" dirty="0"/>
              <a:t>Evaluation and Metrics</a:t>
            </a:r>
          </a:p>
          <a:p>
            <a:r>
              <a:rPr lang="en-DE" dirty="0"/>
              <a:t>Schedule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33D7FC-47D4-4C4C-8938-D9457385D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8F45BE-473A-B142-8B24-AF8423B19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596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0B8ED-4706-A14B-AACC-CD08AB876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 and Metrics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5CE323-BBC9-BC43-8DCC-480C03EB8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A6DF16-AB2F-014E-8014-6A96AF3A6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27" name="Table 8">
            <a:extLst>
              <a:ext uri="{FF2B5EF4-FFF2-40B4-BE49-F238E27FC236}">
                <a16:creationId xmlns:a16="http://schemas.microsoft.com/office/drawing/2014/main" id="{FAD5DF1A-5ECB-4A40-ADF3-63F626AAC2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016821"/>
              </p:ext>
            </p:extLst>
          </p:nvPr>
        </p:nvGraphicFramePr>
        <p:xfrm>
          <a:off x="602765" y="1662775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7542C00E-9CF9-DD46-8262-7519313DA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724" y="1556792"/>
            <a:ext cx="6541076" cy="919247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b="1" dirty="0"/>
              <a:t>RQ 1</a:t>
            </a:r>
          </a:p>
          <a:p>
            <a:r>
              <a:rPr lang="en-GB" sz="1600" dirty="0"/>
              <a:t>Baseline: cluster performance after 1 step (no performance optimisation)</a:t>
            </a:r>
          </a:p>
          <a:p>
            <a:r>
              <a:rPr lang="en-GB" sz="1600" dirty="0"/>
              <a:t>Comparison value: cluster performance after optimisation loops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747A74-1626-CB4A-9DB6-114E71C851F2}"/>
              </a:ext>
            </a:extLst>
          </p:cNvPr>
          <p:cNvGrpSpPr>
            <a:grpSpLocks noChangeAspect="1"/>
          </p:cNvGrpSpPr>
          <p:nvPr/>
        </p:nvGrpSpPr>
        <p:grpSpPr>
          <a:xfrm>
            <a:off x="1374735" y="1728960"/>
            <a:ext cx="535651" cy="574910"/>
            <a:chOff x="-1508267" y="2425882"/>
            <a:chExt cx="1388510" cy="1490277"/>
          </a:xfrm>
        </p:grpSpPr>
        <p:sp>
          <p:nvSpPr>
            <p:cNvPr id="30" name="Circular Arrow 29">
              <a:extLst>
                <a:ext uri="{FF2B5EF4-FFF2-40B4-BE49-F238E27FC236}">
                  <a16:creationId xmlns:a16="http://schemas.microsoft.com/office/drawing/2014/main" id="{ADD139B8-DB33-9342-96AD-29640AB5B3A9}"/>
                </a:ext>
              </a:extLst>
            </p:cNvPr>
            <p:cNvSpPr/>
            <p:nvPr/>
          </p:nvSpPr>
          <p:spPr>
            <a:xfrm>
              <a:off x="-1508267" y="2425882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  <p:sp>
          <p:nvSpPr>
            <p:cNvPr id="31" name="Circular Arrow 30">
              <a:extLst>
                <a:ext uri="{FF2B5EF4-FFF2-40B4-BE49-F238E27FC236}">
                  <a16:creationId xmlns:a16="http://schemas.microsoft.com/office/drawing/2014/main" id="{B9BB5A04-6C0C-4048-BEA8-B243F76C8C13}"/>
                </a:ext>
              </a:extLst>
            </p:cNvPr>
            <p:cNvSpPr/>
            <p:nvPr/>
          </p:nvSpPr>
          <p:spPr>
            <a:xfrm flipH="1" flipV="1">
              <a:off x="-1508267" y="2455506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33" name="Table 8">
            <a:extLst>
              <a:ext uri="{FF2B5EF4-FFF2-40B4-BE49-F238E27FC236}">
                <a16:creationId xmlns:a16="http://schemas.microsoft.com/office/drawing/2014/main" id="{71FDE723-D564-5A4C-AEAC-2293AFA2F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233901"/>
              </p:ext>
            </p:extLst>
          </p:nvPr>
        </p:nvGraphicFramePr>
        <p:xfrm>
          <a:off x="604370" y="3119201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400" b="1" dirty="0">
                          <a:solidFill>
                            <a:schemeClr val="tx1"/>
                          </a:solidFill>
                        </a:rPr>
                        <a:t>.   .   .</a:t>
                      </a:r>
                    </a:p>
                  </a:txBody>
                  <a:tcPr marL="0" marR="0"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BD3A0549-6076-EB4F-AE88-C3737D45DD80}"/>
              </a:ext>
            </a:extLst>
          </p:cNvPr>
          <p:cNvSpPr txBox="1"/>
          <p:nvPr/>
        </p:nvSpPr>
        <p:spPr>
          <a:xfrm>
            <a:off x="604370" y="2916691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C01D921-99B0-6A4B-A619-01928E821F3E}"/>
              </a:ext>
            </a:extLst>
          </p:cNvPr>
          <p:cNvSpPr txBox="1"/>
          <p:nvPr/>
        </p:nvSpPr>
        <p:spPr>
          <a:xfrm>
            <a:off x="857340" y="2916691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BAD992-C15D-EF41-AE77-6C140DF8485E}"/>
              </a:ext>
            </a:extLst>
          </p:cNvPr>
          <p:cNvSpPr txBox="1"/>
          <p:nvPr/>
        </p:nvSpPr>
        <p:spPr>
          <a:xfrm>
            <a:off x="1374735" y="2916691"/>
            <a:ext cx="2551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n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8913C7C6-5477-AB40-A7A5-AB05B6B48F55}"/>
              </a:ext>
            </a:extLst>
          </p:cNvPr>
          <p:cNvSpPr txBox="1">
            <a:spLocks/>
          </p:cNvSpPr>
          <p:nvPr/>
        </p:nvSpPr>
        <p:spPr>
          <a:xfrm>
            <a:off x="2145724" y="3043649"/>
            <a:ext cx="6541076" cy="874372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2</a:t>
            </a:r>
          </a:p>
          <a:p>
            <a:r>
              <a:rPr lang="en-GB" sz="1600" dirty="0"/>
              <a:t>Cluster results: changes in cluster performance based on # of dimensions</a:t>
            </a:r>
          </a:p>
          <a:p>
            <a:r>
              <a:rPr lang="en-DE" sz="1600" dirty="0"/>
              <a:t>Outlier results: changes in outlier metrics (variance, Kurtosis)</a:t>
            </a:r>
            <a:endParaRPr lang="en-GB" sz="1600" dirty="0"/>
          </a:p>
          <a:p>
            <a:endParaRPr lang="en-GB" sz="1600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3508B104-7C13-8247-B124-17620A5BFB85}"/>
              </a:ext>
            </a:extLst>
          </p:cNvPr>
          <p:cNvSpPr txBox="1">
            <a:spLocks/>
          </p:cNvSpPr>
          <p:nvPr/>
        </p:nvSpPr>
        <p:spPr>
          <a:xfrm>
            <a:off x="2144118" y="4518453"/>
            <a:ext cx="6532337" cy="919247"/>
          </a:xfrm>
          <a:prstGeom prst="rect">
            <a:avLst/>
          </a:prstGeom>
        </p:spPr>
        <p:txBody>
          <a:bodyPr vert="horz" lIns="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3</a:t>
            </a:r>
          </a:p>
          <a:p>
            <a:r>
              <a:rPr lang="en-GB" sz="1600" dirty="0"/>
              <a:t>To be defined</a:t>
            </a:r>
          </a:p>
          <a:p>
            <a:r>
              <a:rPr lang="en-GB" sz="1600" i="1" dirty="0"/>
              <a:t>Verification of decision tree by domain experts?</a:t>
            </a:r>
          </a:p>
        </p:txBody>
      </p:sp>
      <p:graphicFrame>
        <p:nvGraphicFramePr>
          <p:cNvPr id="39" name="Table 8">
            <a:extLst>
              <a:ext uri="{FF2B5EF4-FFF2-40B4-BE49-F238E27FC236}">
                <a16:creationId xmlns:a16="http://schemas.microsoft.com/office/drawing/2014/main" id="{6F4BC7DE-7752-0E49-AF8F-94BDDD0241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208599"/>
              </p:ext>
            </p:extLst>
          </p:nvPr>
        </p:nvGraphicFramePr>
        <p:xfrm>
          <a:off x="602765" y="4587293"/>
          <a:ext cx="1276344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86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pic>
        <p:nvPicPr>
          <p:cNvPr id="40" name="Graphic 39" descr="Lights On with solid fill">
            <a:extLst>
              <a:ext uri="{FF2B5EF4-FFF2-40B4-BE49-F238E27FC236}">
                <a16:creationId xmlns:a16="http://schemas.microsoft.com/office/drawing/2014/main" id="{D8F5C1E2-D67B-8E43-A113-3D5F92AB4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9776" y="4734442"/>
            <a:ext cx="369333" cy="36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10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110">
            <a:extLst>
              <a:ext uri="{FF2B5EF4-FFF2-40B4-BE49-F238E27FC236}">
                <a16:creationId xmlns:a16="http://schemas.microsoft.com/office/drawing/2014/main" id="{27007AE1-6A38-AF4E-BE76-ACD1F6F04477}"/>
              </a:ext>
            </a:extLst>
          </p:cNvPr>
          <p:cNvGrpSpPr/>
          <p:nvPr/>
        </p:nvGrpSpPr>
        <p:grpSpPr>
          <a:xfrm>
            <a:off x="2525762" y="1698424"/>
            <a:ext cx="5922090" cy="4034832"/>
            <a:chOff x="2525762" y="1698424"/>
            <a:chExt cx="5922090" cy="4034832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C8919DB-E21C-A24A-AFAC-A89EE88A5BD1}"/>
                </a:ext>
              </a:extLst>
            </p:cNvPr>
            <p:cNvCxnSpPr>
              <a:cxnSpLocks/>
            </p:cNvCxnSpPr>
            <p:nvPr/>
          </p:nvCxnSpPr>
          <p:spPr>
            <a:xfrm>
              <a:off x="252576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483C684-42E7-4546-A7DB-ADFFE980F323}"/>
                </a:ext>
              </a:extLst>
            </p:cNvPr>
            <p:cNvCxnSpPr>
              <a:cxnSpLocks/>
            </p:cNvCxnSpPr>
            <p:nvPr/>
          </p:nvCxnSpPr>
          <p:spPr>
            <a:xfrm>
              <a:off x="282142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D214F89-200E-C146-A7E9-A06D988DA005}"/>
                </a:ext>
              </a:extLst>
            </p:cNvPr>
            <p:cNvCxnSpPr>
              <a:cxnSpLocks/>
            </p:cNvCxnSpPr>
            <p:nvPr/>
          </p:nvCxnSpPr>
          <p:spPr>
            <a:xfrm>
              <a:off x="311709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5EA9AB1-207D-D946-8A20-27A38F529CCF}"/>
                </a:ext>
              </a:extLst>
            </p:cNvPr>
            <p:cNvCxnSpPr>
              <a:cxnSpLocks/>
            </p:cNvCxnSpPr>
            <p:nvPr/>
          </p:nvCxnSpPr>
          <p:spPr>
            <a:xfrm>
              <a:off x="341275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A0B26E2-3EAE-4B48-B73F-08F7DA8980E1}"/>
                </a:ext>
              </a:extLst>
            </p:cNvPr>
            <p:cNvCxnSpPr>
              <a:cxnSpLocks/>
            </p:cNvCxnSpPr>
            <p:nvPr/>
          </p:nvCxnSpPr>
          <p:spPr>
            <a:xfrm>
              <a:off x="370842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7CB32D0B-340E-5B4C-A6A5-4C16CB237942}"/>
                </a:ext>
              </a:extLst>
            </p:cNvPr>
            <p:cNvCxnSpPr>
              <a:cxnSpLocks/>
            </p:cNvCxnSpPr>
            <p:nvPr/>
          </p:nvCxnSpPr>
          <p:spPr>
            <a:xfrm>
              <a:off x="400408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9D0778A-0847-F94C-9454-616C670B85F2}"/>
                </a:ext>
              </a:extLst>
            </p:cNvPr>
            <p:cNvCxnSpPr>
              <a:cxnSpLocks/>
            </p:cNvCxnSpPr>
            <p:nvPr/>
          </p:nvCxnSpPr>
          <p:spPr>
            <a:xfrm>
              <a:off x="429975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54238A0-E711-0549-9843-DED053BCBA1C}"/>
                </a:ext>
              </a:extLst>
            </p:cNvPr>
            <p:cNvCxnSpPr>
              <a:cxnSpLocks/>
            </p:cNvCxnSpPr>
            <p:nvPr/>
          </p:nvCxnSpPr>
          <p:spPr>
            <a:xfrm>
              <a:off x="459541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6220B4C-B0A7-5240-94BE-DB2CB9BE1209}"/>
                </a:ext>
              </a:extLst>
            </p:cNvPr>
            <p:cNvCxnSpPr>
              <a:cxnSpLocks/>
            </p:cNvCxnSpPr>
            <p:nvPr/>
          </p:nvCxnSpPr>
          <p:spPr>
            <a:xfrm>
              <a:off x="489108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783358E-45DB-2141-B71E-EDFDA330BE1E}"/>
                </a:ext>
              </a:extLst>
            </p:cNvPr>
            <p:cNvCxnSpPr>
              <a:cxnSpLocks/>
            </p:cNvCxnSpPr>
            <p:nvPr/>
          </p:nvCxnSpPr>
          <p:spPr>
            <a:xfrm>
              <a:off x="518674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3361CD2-2BF2-C84B-B737-D12687E8F9A5}"/>
                </a:ext>
              </a:extLst>
            </p:cNvPr>
            <p:cNvCxnSpPr>
              <a:cxnSpLocks/>
            </p:cNvCxnSpPr>
            <p:nvPr/>
          </p:nvCxnSpPr>
          <p:spPr>
            <a:xfrm>
              <a:off x="548241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2A9DDE2-C398-DC43-B682-3E3BC2410323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7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5DD5E71-B729-E841-AE87-0E2E27336561}"/>
                </a:ext>
              </a:extLst>
            </p:cNvPr>
            <p:cNvCxnSpPr>
              <a:cxnSpLocks/>
            </p:cNvCxnSpPr>
            <p:nvPr/>
          </p:nvCxnSpPr>
          <p:spPr>
            <a:xfrm>
              <a:off x="607374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04E3D57-4225-8A4D-BFC6-5CEE652DBC84}"/>
                </a:ext>
              </a:extLst>
            </p:cNvPr>
            <p:cNvCxnSpPr>
              <a:cxnSpLocks/>
            </p:cNvCxnSpPr>
            <p:nvPr/>
          </p:nvCxnSpPr>
          <p:spPr>
            <a:xfrm>
              <a:off x="636940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613EFB3-3060-6642-A32D-8FB103662F2D}"/>
                </a:ext>
              </a:extLst>
            </p:cNvPr>
            <p:cNvCxnSpPr>
              <a:cxnSpLocks/>
            </p:cNvCxnSpPr>
            <p:nvPr/>
          </p:nvCxnSpPr>
          <p:spPr>
            <a:xfrm>
              <a:off x="666507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20D62C-B4E9-614F-8D3F-C75041F54308}"/>
                </a:ext>
              </a:extLst>
            </p:cNvPr>
            <p:cNvCxnSpPr>
              <a:cxnSpLocks/>
            </p:cNvCxnSpPr>
            <p:nvPr/>
          </p:nvCxnSpPr>
          <p:spPr>
            <a:xfrm>
              <a:off x="696073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8D2735A-0061-F64D-9ECA-AE1BDE64BB57}"/>
                </a:ext>
              </a:extLst>
            </p:cNvPr>
            <p:cNvCxnSpPr>
              <a:cxnSpLocks/>
            </p:cNvCxnSpPr>
            <p:nvPr/>
          </p:nvCxnSpPr>
          <p:spPr>
            <a:xfrm>
              <a:off x="725640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C17E3BB-F257-CB4B-8C86-1C5C000A202E}"/>
                </a:ext>
              </a:extLst>
            </p:cNvPr>
            <p:cNvCxnSpPr>
              <a:cxnSpLocks/>
            </p:cNvCxnSpPr>
            <p:nvPr/>
          </p:nvCxnSpPr>
          <p:spPr>
            <a:xfrm>
              <a:off x="755206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169AA7E-58C8-3941-9581-CE4F6CF10B62}"/>
                </a:ext>
              </a:extLst>
            </p:cNvPr>
            <p:cNvCxnSpPr>
              <a:cxnSpLocks/>
            </p:cNvCxnSpPr>
            <p:nvPr/>
          </p:nvCxnSpPr>
          <p:spPr>
            <a:xfrm>
              <a:off x="7847732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DD7C824-309E-A449-9604-9F80DFCF19A7}"/>
                </a:ext>
              </a:extLst>
            </p:cNvPr>
            <p:cNvCxnSpPr>
              <a:cxnSpLocks/>
            </p:cNvCxnSpPr>
            <p:nvPr/>
          </p:nvCxnSpPr>
          <p:spPr>
            <a:xfrm>
              <a:off x="8143397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5490D10-13FC-3545-AB00-F8C2ECB17E7C}"/>
                </a:ext>
              </a:extLst>
            </p:cNvPr>
            <p:cNvCxnSpPr>
              <a:cxnSpLocks/>
            </p:cNvCxnSpPr>
            <p:nvPr/>
          </p:nvCxnSpPr>
          <p:spPr>
            <a:xfrm>
              <a:off x="8439056" y="1698424"/>
              <a:ext cx="8796" cy="4034832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B956D3-8A0A-F240-8B45-7AEF8351F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Schedule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5DF57A-9B25-A046-B2E7-6ACB13663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8B632-8817-0D48-BEAD-6269651CD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5661A4-6CB1-5C44-90A2-7383D230904B}"/>
              </a:ext>
            </a:extLst>
          </p:cNvPr>
          <p:cNvSpPr/>
          <p:nvPr/>
        </p:nvSpPr>
        <p:spPr>
          <a:xfrm>
            <a:off x="457200" y="2061556"/>
            <a:ext cx="1594520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Literature research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CE299A-9779-5D4C-9349-F172B72378CB}"/>
              </a:ext>
            </a:extLst>
          </p:cNvPr>
          <p:cNvSpPr/>
          <p:nvPr/>
        </p:nvSpPr>
        <p:spPr>
          <a:xfrm>
            <a:off x="457200" y="2509625"/>
            <a:ext cx="83027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Concept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E6CF44-ECA3-2646-87F0-402D0ECB4DDB}"/>
              </a:ext>
            </a:extLst>
          </p:cNvPr>
          <p:cNvSpPr/>
          <p:nvPr/>
        </p:nvSpPr>
        <p:spPr>
          <a:xfrm>
            <a:off x="457200" y="2957694"/>
            <a:ext cx="2056039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Concept Implementation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EAA957-3ACC-AB48-88D0-5C582E082C46}"/>
              </a:ext>
            </a:extLst>
          </p:cNvPr>
          <p:cNvSpPr/>
          <p:nvPr/>
        </p:nvSpPr>
        <p:spPr>
          <a:xfrm>
            <a:off x="457200" y="3405763"/>
            <a:ext cx="1125937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Experiments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A09C1F-738E-9C47-81C9-E8697F76A1AE}"/>
              </a:ext>
            </a:extLst>
          </p:cNvPr>
          <p:cNvSpPr/>
          <p:nvPr/>
        </p:nvSpPr>
        <p:spPr>
          <a:xfrm>
            <a:off x="457200" y="3853832"/>
            <a:ext cx="1225684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Thesis Writing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73E7C8-3B71-1849-97A3-0F422B35DB5A}"/>
              </a:ext>
            </a:extLst>
          </p:cNvPr>
          <p:cNvSpPr/>
          <p:nvPr/>
        </p:nvSpPr>
        <p:spPr>
          <a:xfrm>
            <a:off x="457200" y="4301901"/>
            <a:ext cx="1772897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Review and Adaption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286BED-39A2-B94F-9987-1D6DA546517D}"/>
              </a:ext>
            </a:extLst>
          </p:cNvPr>
          <p:cNvSpPr/>
          <p:nvPr/>
        </p:nvSpPr>
        <p:spPr>
          <a:xfrm>
            <a:off x="457200" y="4749970"/>
            <a:ext cx="1717267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Talks &amp; Presentation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A4C216-3461-794B-8D86-9E8A9EB241C7}"/>
              </a:ext>
            </a:extLst>
          </p:cNvPr>
          <p:cNvSpPr/>
          <p:nvPr/>
        </p:nvSpPr>
        <p:spPr>
          <a:xfrm>
            <a:off x="457200" y="5198040"/>
            <a:ext cx="658416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Buffer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8BEF304-E7CF-4247-A75B-80438167983E}"/>
              </a:ext>
            </a:extLst>
          </p:cNvPr>
          <p:cNvSpPr/>
          <p:nvPr/>
        </p:nvSpPr>
        <p:spPr>
          <a:xfrm>
            <a:off x="252576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1C5CA1B-2455-1948-BE47-C2FBE5FD681C}"/>
              </a:ext>
            </a:extLst>
          </p:cNvPr>
          <p:cNvSpPr/>
          <p:nvPr/>
        </p:nvSpPr>
        <p:spPr>
          <a:xfrm>
            <a:off x="370842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58B3C1E-F280-9E45-8759-2CB892666990}"/>
              </a:ext>
            </a:extLst>
          </p:cNvPr>
          <p:cNvSpPr/>
          <p:nvPr/>
        </p:nvSpPr>
        <p:spPr>
          <a:xfrm>
            <a:off x="518675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5182E7F-D3DC-9A47-8AC4-C439E33E0404}"/>
              </a:ext>
            </a:extLst>
          </p:cNvPr>
          <p:cNvSpPr/>
          <p:nvPr/>
        </p:nvSpPr>
        <p:spPr>
          <a:xfrm>
            <a:off x="8143397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05A6679-A394-E847-A274-28BB973B073B}"/>
              </a:ext>
            </a:extLst>
          </p:cNvPr>
          <p:cNvSpPr/>
          <p:nvPr/>
        </p:nvSpPr>
        <p:spPr>
          <a:xfrm>
            <a:off x="666507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15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AF9A191B-3AB3-224E-A0CC-A1285BB2C1EA}"/>
              </a:ext>
            </a:extLst>
          </p:cNvPr>
          <p:cNvSpPr/>
          <p:nvPr/>
        </p:nvSpPr>
        <p:spPr>
          <a:xfrm>
            <a:off x="282143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FADC563-4ED3-E449-B419-08FED6679396}"/>
              </a:ext>
            </a:extLst>
          </p:cNvPr>
          <p:cNvSpPr/>
          <p:nvPr/>
        </p:nvSpPr>
        <p:spPr>
          <a:xfrm>
            <a:off x="311709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7F43825-73FA-854D-9E65-EB9131C475D2}"/>
              </a:ext>
            </a:extLst>
          </p:cNvPr>
          <p:cNvSpPr/>
          <p:nvPr/>
        </p:nvSpPr>
        <p:spPr>
          <a:xfrm>
            <a:off x="341276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9C98C4C-C542-4843-BBAC-2DAC6F2B25A9}"/>
              </a:ext>
            </a:extLst>
          </p:cNvPr>
          <p:cNvSpPr/>
          <p:nvPr/>
        </p:nvSpPr>
        <p:spPr>
          <a:xfrm>
            <a:off x="489108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E97ED7B-2850-B54D-9060-306D539865EC}"/>
              </a:ext>
            </a:extLst>
          </p:cNvPr>
          <p:cNvSpPr/>
          <p:nvPr/>
        </p:nvSpPr>
        <p:spPr>
          <a:xfrm>
            <a:off x="400409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6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8F2201-D4FF-524F-ABC0-391D5199518D}"/>
              </a:ext>
            </a:extLst>
          </p:cNvPr>
          <p:cNvSpPr/>
          <p:nvPr/>
        </p:nvSpPr>
        <p:spPr>
          <a:xfrm>
            <a:off x="429975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7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86E4BA7-B7E2-FA43-8E0C-A597F96429DD}"/>
              </a:ext>
            </a:extLst>
          </p:cNvPr>
          <p:cNvSpPr/>
          <p:nvPr/>
        </p:nvSpPr>
        <p:spPr>
          <a:xfrm>
            <a:off x="459542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7A83C9F-11A2-094F-966D-D038E9EB4EB3}"/>
              </a:ext>
            </a:extLst>
          </p:cNvPr>
          <p:cNvSpPr/>
          <p:nvPr/>
        </p:nvSpPr>
        <p:spPr>
          <a:xfrm>
            <a:off x="636941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14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0C747B4-7314-0247-90F1-1BF898900216}"/>
              </a:ext>
            </a:extLst>
          </p:cNvPr>
          <p:cNvSpPr/>
          <p:nvPr/>
        </p:nvSpPr>
        <p:spPr>
          <a:xfrm>
            <a:off x="548241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11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3AA14CA-FBD5-E94A-BA0A-3786C3A23B36}"/>
              </a:ext>
            </a:extLst>
          </p:cNvPr>
          <p:cNvSpPr/>
          <p:nvPr/>
        </p:nvSpPr>
        <p:spPr>
          <a:xfrm>
            <a:off x="577808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12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C0431C9-37ED-6A47-81A3-805A46E9B436}"/>
              </a:ext>
            </a:extLst>
          </p:cNvPr>
          <p:cNvSpPr/>
          <p:nvPr/>
        </p:nvSpPr>
        <p:spPr>
          <a:xfrm>
            <a:off x="607374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13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435DDD8-DC56-A044-A521-5B616D241869}"/>
              </a:ext>
            </a:extLst>
          </p:cNvPr>
          <p:cNvSpPr/>
          <p:nvPr/>
        </p:nvSpPr>
        <p:spPr>
          <a:xfrm>
            <a:off x="784773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19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EDE75D5-EF21-5343-9D59-065A322E97CB}"/>
              </a:ext>
            </a:extLst>
          </p:cNvPr>
          <p:cNvSpPr/>
          <p:nvPr/>
        </p:nvSpPr>
        <p:spPr>
          <a:xfrm>
            <a:off x="696074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16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6A46B63-EEAA-E342-A41C-630B8ED7A712}"/>
              </a:ext>
            </a:extLst>
          </p:cNvPr>
          <p:cNvSpPr/>
          <p:nvPr/>
        </p:nvSpPr>
        <p:spPr>
          <a:xfrm>
            <a:off x="7256405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17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FCCA1A0-4590-0F43-A0D4-A2461B075BE1}"/>
              </a:ext>
            </a:extLst>
          </p:cNvPr>
          <p:cNvSpPr/>
          <p:nvPr/>
        </p:nvSpPr>
        <p:spPr>
          <a:xfrm>
            <a:off x="7552070" y="1482400"/>
            <a:ext cx="304455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DE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18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71D183D-B7E6-A54F-9A48-94BA6164DF94}"/>
              </a:ext>
            </a:extLst>
          </p:cNvPr>
          <p:cNvCxnSpPr>
            <a:cxnSpLocks/>
            <a:stCxn id="18" idx="1"/>
            <a:endCxn id="8" idx="3"/>
          </p:cNvCxnSpPr>
          <p:nvPr/>
        </p:nvCxnSpPr>
        <p:spPr>
          <a:xfrm flipH="1">
            <a:off x="1287472" y="2617637"/>
            <a:ext cx="1533947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120DE2D-1AFC-F140-B1F8-AFFA632590D3}"/>
              </a:ext>
            </a:extLst>
          </p:cNvPr>
          <p:cNvCxnSpPr>
            <a:cxnSpLocks/>
            <a:stCxn id="19" idx="1"/>
            <a:endCxn id="9" idx="3"/>
          </p:cNvCxnSpPr>
          <p:nvPr/>
        </p:nvCxnSpPr>
        <p:spPr>
          <a:xfrm flipH="1">
            <a:off x="2513239" y="3065706"/>
            <a:ext cx="899512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A18FCA7-2E0F-314F-9266-6DBA388E9F19}"/>
              </a:ext>
            </a:extLst>
          </p:cNvPr>
          <p:cNvCxnSpPr>
            <a:cxnSpLocks/>
            <a:stCxn id="6" idx="1"/>
            <a:endCxn id="7" idx="3"/>
          </p:cNvCxnSpPr>
          <p:nvPr/>
        </p:nvCxnSpPr>
        <p:spPr>
          <a:xfrm flipH="1">
            <a:off x="2051720" y="2169568"/>
            <a:ext cx="472336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579F859B-EB8A-AC4F-9DFD-A17E4B94F25A}"/>
              </a:ext>
            </a:extLst>
          </p:cNvPr>
          <p:cNvCxnSpPr>
            <a:cxnSpLocks/>
            <a:stCxn id="20" idx="1"/>
            <a:endCxn id="12" idx="3"/>
          </p:cNvCxnSpPr>
          <p:nvPr/>
        </p:nvCxnSpPr>
        <p:spPr>
          <a:xfrm flipH="1">
            <a:off x="1583137" y="3513775"/>
            <a:ext cx="2716609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06875D05-55EF-C14A-B352-10DD53C280BB}"/>
              </a:ext>
            </a:extLst>
          </p:cNvPr>
          <p:cNvCxnSpPr>
            <a:cxnSpLocks/>
            <a:stCxn id="21" idx="1"/>
            <a:endCxn id="13" idx="3"/>
          </p:cNvCxnSpPr>
          <p:nvPr/>
        </p:nvCxnSpPr>
        <p:spPr>
          <a:xfrm flipH="1">
            <a:off x="1682884" y="3961844"/>
            <a:ext cx="3208154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266EE7C8-8565-2942-AE2F-C5E51716463D}"/>
              </a:ext>
            </a:extLst>
          </p:cNvPr>
          <p:cNvCxnSpPr>
            <a:cxnSpLocks/>
            <a:stCxn id="22" idx="1"/>
            <a:endCxn id="14" idx="3"/>
          </p:cNvCxnSpPr>
          <p:nvPr/>
        </p:nvCxnSpPr>
        <p:spPr>
          <a:xfrm flipH="1">
            <a:off x="2230097" y="4409913"/>
            <a:ext cx="3547975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1712247A-25F5-A848-B799-C772FF4F7F22}"/>
              </a:ext>
            </a:extLst>
          </p:cNvPr>
          <p:cNvCxnSpPr>
            <a:cxnSpLocks/>
            <a:stCxn id="23" idx="1"/>
            <a:endCxn id="15" idx="3"/>
          </p:cNvCxnSpPr>
          <p:nvPr/>
        </p:nvCxnSpPr>
        <p:spPr>
          <a:xfrm flipH="1">
            <a:off x="2174467" y="4857982"/>
            <a:ext cx="4490599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2C3E1A5-53EA-5449-9B17-15C27E7D72F7}"/>
              </a:ext>
            </a:extLst>
          </p:cNvPr>
          <p:cNvCxnSpPr>
            <a:cxnSpLocks/>
            <a:stCxn id="24" idx="1"/>
            <a:endCxn id="16" idx="3"/>
          </p:cNvCxnSpPr>
          <p:nvPr/>
        </p:nvCxnSpPr>
        <p:spPr>
          <a:xfrm flipH="1">
            <a:off x="1115616" y="5306052"/>
            <a:ext cx="5853914" cy="0"/>
          </a:xfrm>
          <a:prstGeom prst="line">
            <a:avLst/>
          </a:prstGeom>
          <a:ln w="12700">
            <a:solidFill>
              <a:srgbClr val="398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CC57E25-3D35-8147-821D-09C1918B96F7}"/>
              </a:ext>
            </a:extLst>
          </p:cNvPr>
          <p:cNvSpPr/>
          <p:nvPr/>
        </p:nvSpPr>
        <p:spPr>
          <a:xfrm>
            <a:off x="2524056" y="2061556"/>
            <a:ext cx="897494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A2F14C-B2BA-F148-9599-0115DA62C9AF}"/>
              </a:ext>
            </a:extLst>
          </p:cNvPr>
          <p:cNvSpPr/>
          <p:nvPr/>
        </p:nvSpPr>
        <p:spPr>
          <a:xfrm>
            <a:off x="2821419" y="2509625"/>
            <a:ext cx="1487125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BB96175-14D4-6B40-8E1A-DFD097C10F90}"/>
              </a:ext>
            </a:extLst>
          </p:cNvPr>
          <p:cNvSpPr/>
          <p:nvPr/>
        </p:nvSpPr>
        <p:spPr>
          <a:xfrm>
            <a:off x="3412751" y="2957694"/>
            <a:ext cx="1487125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BC8C53-76B0-BA4A-AF70-63B772EFF268}"/>
              </a:ext>
            </a:extLst>
          </p:cNvPr>
          <p:cNvSpPr/>
          <p:nvPr/>
        </p:nvSpPr>
        <p:spPr>
          <a:xfrm>
            <a:off x="4299746" y="3405763"/>
            <a:ext cx="1487124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8DE9F8-E9BB-A042-BE7E-E163BF443A62}"/>
              </a:ext>
            </a:extLst>
          </p:cNvPr>
          <p:cNvSpPr/>
          <p:nvPr/>
        </p:nvSpPr>
        <p:spPr>
          <a:xfrm>
            <a:off x="4891038" y="3853832"/>
            <a:ext cx="1487124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6F94435-6D5C-5741-AC97-057C0493B005}"/>
              </a:ext>
            </a:extLst>
          </p:cNvPr>
          <p:cNvSpPr/>
          <p:nvPr/>
        </p:nvSpPr>
        <p:spPr>
          <a:xfrm>
            <a:off x="5778072" y="4301901"/>
            <a:ext cx="894136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EE4F56-85C6-2246-A61D-55B8A0802178}"/>
              </a:ext>
            </a:extLst>
          </p:cNvPr>
          <p:cNvSpPr/>
          <p:nvPr/>
        </p:nvSpPr>
        <p:spPr>
          <a:xfrm>
            <a:off x="6665066" y="4749970"/>
            <a:ext cx="316990" cy="216024"/>
          </a:xfrm>
          <a:prstGeom prst="rect">
            <a:avLst/>
          </a:prstGeom>
          <a:solidFill>
            <a:srgbClr val="398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2CEC0B8-041B-7548-A1DF-0BE50599BD56}"/>
              </a:ext>
            </a:extLst>
          </p:cNvPr>
          <p:cNvSpPr/>
          <p:nvPr/>
        </p:nvSpPr>
        <p:spPr>
          <a:xfrm>
            <a:off x="6969530" y="5198040"/>
            <a:ext cx="1478322" cy="216024"/>
          </a:xfrm>
          <a:prstGeom prst="rect">
            <a:avLst/>
          </a:prstGeom>
          <a:pattFill prst="wdUpDiag">
            <a:fgClr>
              <a:srgbClr val="398249"/>
            </a:fgClr>
            <a:bgClr>
              <a:schemeClr val="bg1"/>
            </a:bgClr>
          </a:pattFill>
          <a:ln>
            <a:solidFill>
              <a:srgbClr val="39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59995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FF66-FD78-C44A-999D-2DEAF5D37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TabNet Architecture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F528F-1B4F-F642-B3C8-4A9856E8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382729-8F7B-774C-9C0A-B098DAD37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DD12CA-768E-D848-964C-A360AFF6E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250" b="42098"/>
          <a:stretch/>
        </p:blipFill>
        <p:spPr>
          <a:xfrm>
            <a:off x="457200" y="1288707"/>
            <a:ext cx="8229600" cy="47461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F64ECC-7841-5F42-A2A4-2DAF1AF70697}"/>
              </a:ext>
            </a:extLst>
          </p:cNvPr>
          <p:cNvSpPr txBox="1"/>
          <p:nvPr/>
        </p:nvSpPr>
        <p:spPr>
          <a:xfrm>
            <a:off x="9430327" y="2152073"/>
            <a:ext cx="27208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Split: </a:t>
            </a:r>
          </a:p>
          <a:p>
            <a:r>
              <a:rPr lang="en-DE" dirty="0"/>
              <a:t>Attention goes to next step</a:t>
            </a:r>
          </a:p>
          <a:p>
            <a:r>
              <a:rPr lang="en-DE" dirty="0"/>
              <a:t>Predictions are added up</a:t>
            </a:r>
          </a:p>
        </p:txBody>
      </p:sp>
    </p:spTree>
    <p:extLst>
      <p:ext uri="{BB962C8B-B14F-4D97-AF65-F5344CB8AC3E}">
        <p14:creationId xmlns:p14="http://schemas.microsoft.com/office/powerpoint/2010/main" val="7208069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FF66-FD78-C44A-999D-2DEAF5D37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TabNet Architecture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CF528F-1B4F-F642-B3C8-4A9856E83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382729-8F7B-774C-9C0A-B098DAD37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DD12CA-768E-D848-964C-A360AFF6E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88708"/>
            <a:ext cx="8229600" cy="481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5143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92D40EF8-FDAB-A44E-92C3-B7582B0C7682}"/>
              </a:ext>
            </a:extLst>
          </p:cNvPr>
          <p:cNvGraphicFramePr>
            <a:graphicFrameLocks noGrp="1"/>
          </p:cNvGraphicFramePr>
          <p:nvPr/>
        </p:nvGraphicFramePr>
        <p:xfrm>
          <a:off x="6454106" y="30139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53AD860-BECE-D84A-A60C-45CDC70FB7EA}"/>
              </a:ext>
            </a:extLst>
          </p:cNvPr>
          <p:cNvGraphicFramePr>
            <a:graphicFrameLocks noGrp="1"/>
          </p:cNvGraphicFramePr>
          <p:nvPr/>
        </p:nvGraphicFramePr>
        <p:xfrm>
          <a:off x="6526114" y="3098349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29C88B0-26D0-8742-95DC-F5BF8C8700D9}"/>
              </a:ext>
            </a:extLst>
          </p:cNvPr>
          <p:cNvGraphicFramePr>
            <a:graphicFrameLocks noGrp="1"/>
          </p:cNvGraphicFramePr>
          <p:nvPr/>
        </p:nvGraphicFramePr>
        <p:xfrm>
          <a:off x="6598122" y="318279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18" name="Table 8">
            <a:extLst>
              <a:ext uri="{FF2B5EF4-FFF2-40B4-BE49-F238E27FC236}">
                <a16:creationId xmlns:a16="http://schemas.microsoft.com/office/drawing/2014/main" id="{9AFABB45-5AD9-1D47-907C-DABC479D274D}"/>
              </a:ext>
            </a:extLst>
          </p:cNvPr>
          <p:cNvGraphicFramePr>
            <a:graphicFrameLocks noGrp="1"/>
          </p:cNvGraphicFramePr>
          <p:nvPr/>
        </p:nvGraphicFramePr>
        <p:xfrm>
          <a:off x="585032" y="309559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24" name="Down Arrow 23">
            <a:extLst>
              <a:ext uri="{FF2B5EF4-FFF2-40B4-BE49-F238E27FC236}">
                <a16:creationId xmlns:a16="http://schemas.microsoft.com/office/drawing/2014/main" id="{BD426EF8-5687-CC44-BA37-62669EC7A0AE}"/>
              </a:ext>
            </a:extLst>
          </p:cNvPr>
          <p:cNvSpPr/>
          <p:nvPr/>
        </p:nvSpPr>
        <p:spPr>
          <a:xfrm rot="16200000">
            <a:off x="2123479" y="3164429"/>
            <a:ext cx="365124" cy="616620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solidFill>
              <a:srgbClr val="39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29" name="Table 8">
            <a:extLst>
              <a:ext uri="{FF2B5EF4-FFF2-40B4-BE49-F238E27FC236}">
                <a16:creationId xmlns:a16="http://schemas.microsoft.com/office/drawing/2014/main" id="{21AF31BC-5EE3-3748-BEAC-8C7A77ADDB70}"/>
              </a:ext>
            </a:extLst>
          </p:cNvPr>
          <p:cNvGraphicFramePr>
            <a:graphicFrameLocks noGrp="1"/>
          </p:cNvGraphicFramePr>
          <p:nvPr/>
        </p:nvGraphicFramePr>
        <p:xfrm>
          <a:off x="2771802" y="3013900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160EF0BB-B075-A94C-9CD8-1AD31D89832B}"/>
              </a:ext>
            </a:extLst>
          </p:cNvPr>
          <p:cNvGraphicFramePr>
            <a:graphicFrameLocks noGrp="1"/>
          </p:cNvGraphicFramePr>
          <p:nvPr/>
        </p:nvGraphicFramePr>
        <p:xfrm>
          <a:off x="2843810" y="309559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FD365903-A480-2D47-9A8D-131E889F8136}"/>
              </a:ext>
            </a:extLst>
          </p:cNvPr>
          <p:cNvGraphicFramePr>
            <a:graphicFrameLocks noGrp="1"/>
          </p:cNvGraphicFramePr>
          <p:nvPr/>
        </p:nvGraphicFramePr>
        <p:xfrm>
          <a:off x="2915818" y="3182798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lToB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7842B7BD-4B99-0346-B73E-5223EA3C767C}"/>
              </a:ext>
            </a:extLst>
          </p:cNvPr>
          <p:cNvSpPr txBox="1"/>
          <p:nvPr/>
        </p:nvSpPr>
        <p:spPr>
          <a:xfrm>
            <a:off x="803972" y="4416328"/>
            <a:ext cx="3483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000" dirty="0"/>
              <a:t>Use existing datasets and create missing values </a:t>
            </a:r>
            <a:br>
              <a:rPr lang="en-DE" sz="2000" dirty="0"/>
            </a:br>
            <a:r>
              <a:rPr lang="en-DE" sz="2000" dirty="0"/>
              <a:t>(with configurable degree)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0F62100-76AC-584A-B3DD-BB8E9D59D1D7}"/>
              </a:ext>
            </a:extLst>
          </p:cNvPr>
          <p:cNvSpPr txBox="1"/>
          <p:nvPr/>
        </p:nvSpPr>
        <p:spPr>
          <a:xfrm>
            <a:off x="5041191" y="4416328"/>
            <a:ext cx="34838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000" dirty="0"/>
              <a:t>Use real world datasets with missing values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369A17B-03CF-1547-8CC3-3C0FF12AAA06}"/>
              </a:ext>
            </a:extLst>
          </p:cNvPr>
          <p:cNvGrpSpPr/>
          <p:nvPr/>
        </p:nvGrpSpPr>
        <p:grpSpPr>
          <a:xfrm>
            <a:off x="1997732" y="1535797"/>
            <a:ext cx="5148536" cy="1054206"/>
            <a:chOff x="2087760" y="1535797"/>
            <a:chExt cx="5148536" cy="105420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1FF3B21-80FF-624F-813E-AFF61CC9BC98}"/>
                </a:ext>
              </a:extLst>
            </p:cNvPr>
            <p:cNvSpPr txBox="1"/>
            <p:nvPr/>
          </p:nvSpPr>
          <p:spPr>
            <a:xfrm>
              <a:off x="3834430" y="1535797"/>
              <a:ext cx="16551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DE" sz="3200" b="1" dirty="0"/>
                <a:t>Datasets</a:t>
              </a:r>
            </a:p>
          </p:txBody>
        </p:sp>
        <p:sp>
          <p:nvSpPr>
            <p:cNvPr id="42" name="Bent Arrow 41">
              <a:extLst>
                <a:ext uri="{FF2B5EF4-FFF2-40B4-BE49-F238E27FC236}">
                  <a16:creationId xmlns:a16="http://schemas.microsoft.com/office/drawing/2014/main" id="{CA5D55FE-7C3B-4C4C-AA73-99568E5CA109}"/>
                </a:ext>
              </a:extLst>
            </p:cNvPr>
            <p:cNvSpPr/>
            <p:nvPr/>
          </p:nvSpPr>
          <p:spPr>
            <a:xfrm rot="5400000">
              <a:off x="6064974" y="1418681"/>
              <a:ext cx="830544" cy="1512100"/>
            </a:xfrm>
            <a:prstGeom prst="bentArrow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39824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  <p:sp>
          <p:nvSpPr>
            <p:cNvPr id="43" name="Bent Arrow 42">
              <a:extLst>
                <a:ext uri="{FF2B5EF4-FFF2-40B4-BE49-F238E27FC236}">
                  <a16:creationId xmlns:a16="http://schemas.microsoft.com/office/drawing/2014/main" id="{E9BB4C17-F051-A14D-92E2-F547850BE3A6}"/>
                </a:ext>
              </a:extLst>
            </p:cNvPr>
            <p:cNvSpPr/>
            <p:nvPr/>
          </p:nvSpPr>
          <p:spPr>
            <a:xfrm rot="16200000" flipH="1">
              <a:off x="2428538" y="1418681"/>
              <a:ext cx="830544" cy="1512100"/>
            </a:xfrm>
            <a:prstGeom prst="bentArrow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39824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B93D26D-60C0-AF40-BFF6-1E26F705E92F}"/>
              </a:ext>
            </a:extLst>
          </p:cNvPr>
          <p:cNvSpPr/>
          <p:nvPr/>
        </p:nvSpPr>
        <p:spPr>
          <a:xfrm>
            <a:off x="9396536" y="2590003"/>
            <a:ext cx="2664296" cy="2351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Degrees of freedom: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Source (real vs toy)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Datasets (number)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Distribution of MVs (per feature: completely random, not random,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96052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E0E4C16-70BA-F74F-AB15-E192F8AEBB25}"/>
              </a:ext>
            </a:extLst>
          </p:cNvPr>
          <p:cNvSpPr/>
          <p:nvPr/>
        </p:nvSpPr>
        <p:spPr>
          <a:xfrm>
            <a:off x="3535681" y="3711169"/>
            <a:ext cx="5023486" cy="2088232"/>
          </a:xfrm>
          <a:custGeom>
            <a:avLst/>
            <a:gdLst>
              <a:gd name="connsiteX0" fmla="*/ 0 w 5023486"/>
              <a:gd name="connsiteY0" fmla="*/ 130327 h 2088232"/>
              <a:gd name="connsiteX1" fmla="*/ 130327 w 5023486"/>
              <a:gd name="connsiteY1" fmla="*/ 0 h 2088232"/>
              <a:gd name="connsiteX2" fmla="*/ 905988 w 5023486"/>
              <a:gd name="connsiteY2" fmla="*/ 0 h 2088232"/>
              <a:gd name="connsiteX3" fmla="*/ 1538764 w 5023486"/>
              <a:gd name="connsiteY3" fmla="*/ 0 h 2088232"/>
              <a:gd name="connsiteX4" fmla="*/ 2123912 w 5023486"/>
              <a:gd name="connsiteY4" fmla="*/ 0 h 2088232"/>
              <a:gd name="connsiteX5" fmla="*/ 2851945 w 5023486"/>
              <a:gd name="connsiteY5" fmla="*/ 0 h 2088232"/>
              <a:gd name="connsiteX6" fmla="*/ 3484722 w 5023486"/>
              <a:gd name="connsiteY6" fmla="*/ 0 h 2088232"/>
              <a:gd name="connsiteX7" fmla="*/ 4260383 w 5023486"/>
              <a:gd name="connsiteY7" fmla="*/ 0 h 2088232"/>
              <a:gd name="connsiteX8" fmla="*/ 4893159 w 5023486"/>
              <a:gd name="connsiteY8" fmla="*/ 0 h 2088232"/>
              <a:gd name="connsiteX9" fmla="*/ 5023486 w 5023486"/>
              <a:gd name="connsiteY9" fmla="*/ 130327 h 2088232"/>
              <a:gd name="connsiteX10" fmla="*/ 5023486 w 5023486"/>
              <a:gd name="connsiteY10" fmla="*/ 702968 h 2088232"/>
              <a:gd name="connsiteX11" fmla="*/ 5023486 w 5023486"/>
              <a:gd name="connsiteY11" fmla="*/ 1312161 h 2088232"/>
              <a:gd name="connsiteX12" fmla="*/ 5023486 w 5023486"/>
              <a:gd name="connsiteY12" fmla="*/ 1957905 h 2088232"/>
              <a:gd name="connsiteX13" fmla="*/ 4893159 w 5023486"/>
              <a:gd name="connsiteY13" fmla="*/ 2088232 h 2088232"/>
              <a:gd name="connsiteX14" fmla="*/ 4212754 w 5023486"/>
              <a:gd name="connsiteY14" fmla="*/ 2088232 h 2088232"/>
              <a:gd name="connsiteX15" fmla="*/ 3532350 w 5023486"/>
              <a:gd name="connsiteY15" fmla="*/ 2088232 h 2088232"/>
              <a:gd name="connsiteX16" fmla="*/ 2756689 w 5023486"/>
              <a:gd name="connsiteY16" fmla="*/ 2088232 h 2088232"/>
              <a:gd name="connsiteX17" fmla="*/ 2076284 w 5023486"/>
              <a:gd name="connsiteY17" fmla="*/ 2088232 h 2088232"/>
              <a:gd name="connsiteX18" fmla="*/ 1538764 w 5023486"/>
              <a:gd name="connsiteY18" fmla="*/ 2088232 h 2088232"/>
              <a:gd name="connsiteX19" fmla="*/ 953617 w 5023486"/>
              <a:gd name="connsiteY19" fmla="*/ 2088232 h 2088232"/>
              <a:gd name="connsiteX20" fmla="*/ 130327 w 5023486"/>
              <a:gd name="connsiteY20" fmla="*/ 2088232 h 2088232"/>
              <a:gd name="connsiteX21" fmla="*/ 0 w 5023486"/>
              <a:gd name="connsiteY21" fmla="*/ 1957905 h 2088232"/>
              <a:gd name="connsiteX22" fmla="*/ 0 w 5023486"/>
              <a:gd name="connsiteY22" fmla="*/ 1385264 h 2088232"/>
              <a:gd name="connsiteX23" fmla="*/ 0 w 5023486"/>
              <a:gd name="connsiteY23" fmla="*/ 830899 h 2088232"/>
              <a:gd name="connsiteX24" fmla="*/ 0 w 5023486"/>
              <a:gd name="connsiteY24" fmla="*/ 130327 h 2088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023486" h="2088232" extrusionOk="0">
                <a:moveTo>
                  <a:pt x="0" y="130327"/>
                </a:moveTo>
                <a:cubicBezTo>
                  <a:pt x="-14711" y="49275"/>
                  <a:pt x="47158" y="4200"/>
                  <a:pt x="130327" y="0"/>
                </a:cubicBezTo>
                <a:cubicBezTo>
                  <a:pt x="516908" y="-17923"/>
                  <a:pt x="634348" y="-29771"/>
                  <a:pt x="905988" y="0"/>
                </a:cubicBezTo>
                <a:cubicBezTo>
                  <a:pt x="1177628" y="29771"/>
                  <a:pt x="1384952" y="1786"/>
                  <a:pt x="1538764" y="0"/>
                </a:cubicBezTo>
                <a:cubicBezTo>
                  <a:pt x="1692576" y="-1786"/>
                  <a:pt x="1988427" y="-27523"/>
                  <a:pt x="2123912" y="0"/>
                </a:cubicBezTo>
                <a:cubicBezTo>
                  <a:pt x="2259397" y="27523"/>
                  <a:pt x="2507061" y="20761"/>
                  <a:pt x="2851945" y="0"/>
                </a:cubicBezTo>
                <a:cubicBezTo>
                  <a:pt x="3196829" y="-20761"/>
                  <a:pt x="3291868" y="-6525"/>
                  <a:pt x="3484722" y="0"/>
                </a:cubicBezTo>
                <a:cubicBezTo>
                  <a:pt x="3677576" y="6525"/>
                  <a:pt x="4069257" y="-10758"/>
                  <a:pt x="4260383" y="0"/>
                </a:cubicBezTo>
                <a:cubicBezTo>
                  <a:pt x="4451509" y="10758"/>
                  <a:pt x="4647577" y="-29302"/>
                  <a:pt x="4893159" y="0"/>
                </a:cubicBezTo>
                <a:cubicBezTo>
                  <a:pt x="4962441" y="4461"/>
                  <a:pt x="5013235" y="46459"/>
                  <a:pt x="5023486" y="130327"/>
                </a:cubicBezTo>
                <a:cubicBezTo>
                  <a:pt x="5036464" y="383646"/>
                  <a:pt x="4999383" y="523793"/>
                  <a:pt x="5023486" y="702968"/>
                </a:cubicBezTo>
                <a:cubicBezTo>
                  <a:pt x="5047589" y="882143"/>
                  <a:pt x="5022646" y="1060071"/>
                  <a:pt x="5023486" y="1312161"/>
                </a:cubicBezTo>
                <a:cubicBezTo>
                  <a:pt x="5024326" y="1564251"/>
                  <a:pt x="4997390" y="1747519"/>
                  <a:pt x="5023486" y="1957905"/>
                </a:cubicBezTo>
                <a:cubicBezTo>
                  <a:pt x="5028482" y="2036003"/>
                  <a:pt x="4977587" y="2077331"/>
                  <a:pt x="4893159" y="2088232"/>
                </a:cubicBezTo>
                <a:cubicBezTo>
                  <a:pt x="4680857" y="2107616"/>
                  <a:pt x="4494677" y="2104659"/>
                  <a:pt x="4212754" y="2088232"/>
                </a:cubicBezTo>
                <a:cubicBezTo>
                  <a:pt x="3930832" y="2071805"/>
                  <a:pt x="3690322" y="2108188"/>
                  <a:pt x="3532350" y="2088232"/>
                </a:cubicBezTo>
                <a:cubicBezTo>
                  <a:pt x="3374378" y="2068276"/>
                  <a:pt x="3068697" y="2083831"/>
                  <a:pt x="2756689" y="2088232"/>
                </a:cubicBezTo>
                <a:cubicBezTo>
                  <a:pt x="2444681" y="2092633"/>
                  <a:pt x="2406137" y="2116505"/>
                  <a:pt x="2076284" y="2088232"/>
                </a:cubicBezTo>
                <a:cubicBezTo>
                  <a:pt x="1746431" y="2059959"/>
                  <a:pt x="1661227" y="2067921"/>
                  <a:pt x="1538764" y="2088232"/>
                </a:cubicBezTo>
                <a:cubicBezTo>
                  <a:pt x="1416301" y="2108543"/>
                  <a:pt x="1189597" y="2081110"/>
                  <a:pt x="953617" y="2088232"/>
                </a:cubicBezTo>
                <a:cubicBezTo>
                  <a:pt x="717637" y="2095354"/>
                  <a:pt x="406234" y="2088547"/>
                  <a:pt x="130327" y="2088232"/>
                </a:cubicBezTo>
                <a:cubicBezTo>
                  <a:pt x="67302" y="2086338"/>
                  <a:pt x="783" y="2037318"/>
                  <a:pt x="0" y="1957905"/>
                </a:cubicBezTo>
                <a:cubicBezTo>
                  <a:pt x="22255" y="1834534"/>
                  <a:pt x="-12132" y="1551595"/>
                  <a:pt x="0" y="1385264"/>
                </a:cubicBezTo>
                <a:cubicBezTo>
                  <a:pt x="12132" y="1218933"/>
                  <a:pt x="-18670" y="1020377"/>
                  <a:pt x="0" y="830899"/>
                </a:cubicBezTo>
                <a:cubicBezTo>
                  <a:pt x="18670" y="641421"/>
                  <a:pt x="-22384" y="418342"/>
                  <a:pt x="0" y="130327"/>
                </a:cubicBez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624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25</a:t>
            </a:fld>
            <a:endParaRPr lang="en-US"/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BD426EF8-5687-CC44-BA37-62669EC7A0AE}"/>
              </a:ext>
            </a:extLst>
          </p:cNvPr>
          <p:cNvSpPr/>
          <p:nvPr/>
        </p:nvSpPr>
        <p:spPr>
          <a:xfrm rot="16200000">
            <a:off x="2191932" y="3652129"/>
            <a:ext cx="816306" cy="884098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solidFill>
              <a:srgbClr val="398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2B7BD-4B99-0346-B73E-5223EA3C767C}"/>
              </a:ext>
            </a:extLst>
          </p:cNvPr>
          <p:cNvSpPr txBox="1"/>
          <p:nvPr/>
        </p:nvSpPr>
        <p:spPr>
          <a:xfrm>
            <a:off x="451520" y="1609935"/>
            <a:ext cx="27060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Apply filling strategies to create multiple datasets in different versions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C4B683-7BEB-0B45-9209-8FDCFD4E0C1A}"/>
              </a:ext>
            </a:extLst>
          </p:cNvPr>
          <p:cNvGraphicFramePr>
            <a:graphicFrameLocks noGrp="1"/>
          </p:cNvGraphicFramePr>
          <p:nvPr/>
        </p:nvGraphicFramePr>
        <p:xfrm>
          <a:off x="585855" y="371703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57A35F96-90D9-984E-8138-DC6D3778BFCD}"/>
              </a:ext>
            </a:extLst>
          </p:cNvPr>
          <p:cNvSpPr txBox="1"/>
          <p:nvPr/>
        </p:nvSpPr>
        <p:spPr>
          <a:xfrm>
            <a:off x="4301306" y="3815850"/>
            <a:ext cx="348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Heuristics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44D147-513E-7243-BA19-D8B1D523837E}"/>
              </a:ext>
            </a:extLst>
          </p:cNvPr>
          <p:cNvSpPr txBox="1"/>
          <p:nvPr/>
        </p:nvSpPr>
        <p:spPr>
          <a:xfrm>
            <a:off x="3987047" y="4318047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600" dirty="0"/>
              <a:t>mean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DEFB514-99CA-224D-BA15-3387F1E6C722}"/>
              </a:ext>
            </a:extLst>
          </p:cNvPr>
          <p:cNvSpPr txBox="1"/>
          <p:nvPr/>
        </p:nvSpPr>
        <p:spPr>
          <a:xfrm>
            <a:off x="5659986" y="4318047"/>
            <a:ext cx="837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600" dirty="0"/>
              <a:t>random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794CC9C-B9E2-8343-8FF6-FE293486AF2A}"/>
              </a:ext>
            </a:extLst>
          </p:cNvPr>
          <p:cNvSpPr txBox="1"/>
          <p:nvPr/>
        </p:nvSpPr>
        <p:spPr>
          <a:xfrm>
            <a:off x="7602127" y="4318047"/>
            <a:ext cx="338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sz="1600" dirty="0"/>
              <a:t>…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CFFFD8B-AFFA-8841-B76A-00DE376CBBFC}"/>
              </a:ext>
            </a:extLst>
          </p:cNvPr>
          <p:cNvSpPr txBox="1"/>
          <p:nvPr/>
        </p:nvSpPr>
        <p:spPr>
          <a:xfrm>
            <a:off x="6225682" y="1317265"/>
            <a:ext cx="2332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Distributions</a:t>
            </a:r>
          </a:p>
        </p:txBody>
      </p:sp>
      <p:pic>
        <p:nvPicPr>
          <p:cNvPr id="12" name="Graphic 11" descr="Normal Distribution outline">
            <a:extLst>
              <a:ext uri="{FF2B5EF4-FFF2-40B4-BE49-F238E27FC236}">
                <a16:creationId xmlns:a16="http://schemas.microsoft.com/office/drawing/2014/main" id="{EE324D96-18B7-B24A-AE31-33F8A3FDB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6702407" y="1926212"/>
            <a:ext cx="351152" cy="227996"/>
          </a:xfrm>
          <a:prstGeom prst="rect">
            <a:avLst/>
          </a:prstGeom>
        </p:spPr>
      </p:pic>
      <p:pic>
        <p:nvPicPr>
          <p:cNvPr id="60" name="Graphic 59" descr="Normal Distribution outline">
            <a:extLst>
              <a:ext uri="{FF2B5EF4-FFF2-40B4-BE49-F238E27FC236}">
                <a16:creationId xmlns:a16="http://schemas.microsoft.com/office/drawing/2014/main" id="{1111DAA9-8ABB-A84C-B52F-DC032A185B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6936433" y="1841763"/>
            <a:ext cx="351152" cy="312445"/>
          </a:xfrm>
          <a:prstGeom prst="rect">
            <a:avLst/>
          </a:prstGeom>
        </p:spPr>
      </p:pic>
      <p:pic>
        <p:nvPicPr>
          <p:cNvPr id="61" name="Graphic 60" descr="Normal Distribution outline">
            <a:extLst>
              <a:ext uri="{FF2B5EF4-FFF2-40B4-BE49-F238E27FC236}">
                <a16:creationId xmlns:a16="http://schemas.microsoft.com/office/drawing/2014/main" id="{22DC3AE6-79B6-F44A-92B6-DC01D97F4F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7106998" y="1926212"/>
            <a:ext cx="478074" cy="227996"/>
          </a:xfrm>
          <a:prstGeom prst="rect">
            <a:avLst/>
          </a:prstGeom>
        </p:spPr>
      </p:pic>
      <p:pic>
        <p:nvPicPr>
          <p:cNvPr id="62" name="Graphic 61" descr="Normal Distribution outline">
            <a:extLst>
              <a:ext uri="{FF2B5EF4-FFF2-40B4-BE49-F238E27FC236}">
                <a16:creationId xmlns:a16="http://schemas.microsoft.com/office/drawing/2014/main" id="{1407089D-92B3-B144-A514-0AAEAAAEFE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7404485" y="2019646"/>
            <a:ext cx="351152" cy="134562"/>
          </a:xfrm>
          <a:prstGeom prst="rect">
            <a:avLst/>
          </a:prstGeom>
        </p:spPr>
      </p:pic>
      <p:pic>
        <p:nvPicPr>
          <p:cNvPr id="63" name="Graphic 62" descr="Normal Distribution outline">
            <a:extLst>
              <a:ext uri="{FF2B5EF4-FFF2-40B4-BE49-F238E27FC236}">
                <a16:creationId xmlns:a16="http://schemas.microsoft.com/office/drawing/2014/main" id="{990D1395-76BE-C544-BC44-308DB4BDB0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312" t="23318" r="14689" b="25123"/>
          <a:stretch/>
        </p:blipFill>
        <p:spPr>
          <a:xfrm>
            <a:off x="7638511" y="1877142"/>
            <a:ext cx="351152" cy="277066"/>
          </a:xfrm>
          <a:prstGeom prst="rect">
            <a:avLst/>
          </a:prstGeom>
        </p:spPr>
      </p:pic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A26DF420-63A5-CE45-A62A-610135CEE30C}"/>
              </a:ext>
            </a:extLst>
          </p:cNvPr>
          <p:cNvSpPr/>
          <p:nvPr/>
        </p:nvSpPr>
        <p:spPr>
          <a:xfrm>
            <a:off x="6225682" y="1286862"/>
            <a:ext cx="2332463" cy="2178278"/>
          </a:xfrm>
          <a:custGeom>
            <a:avLst/>
            <a:gdLst>
              <a:gd name="connsiteX0" fmla="*/ 0 w 2332463"/>
              <a:gd name="connsiteY0" fmla="*/ 135946 h 2178278"/>
              <a:gd name="connsiteX1" fmla="*/ 135946 w 2332463"/>
              <a:gd name="connsiteY1" fmla="*/ 0 h 2178278"/>
              <a:gd name="connsiteX2" fmla="*/ 864014 w 2332463"/>
              <a:gd name="connsiteY2" fmla="*/ 0 h 2178278"/>
              <a:gd name="connsiteX3" fmla="*/ 1530266 w 2332463"/>
              <a:gd name="connsiteY3" fmla="*/ 0 h 2178278"/>
              <a:gd name="connsiteX4" fmla="*/ 2196517 w 2332463"/>
              <a:gd name="connsiteY4" fmla="*/ 0 h 2178278"/>
              <a:gd name="connsiteX5" fmla="*/ 2332463 w 2332463"/>
              <a:gd name="connsiteY5" fmla="*/ 135946 h 2178278"/>
              <a:gd name="connsiteX6" fmla="*/ 2332463 w 2332463"/>
              <a:gd name="connsiteY6" fmla="*/ 733280 h 2178278"/>
              <a:gd name="connsiteX7" fmla="*/ 2332463 w 2332463"/>
              <a:gd name="connsiteY7" fmla="*/ 1330615 h 2178278"/>
              <a:gd name="connsiteX8" fmla="*/ 2332463 w 2332463"/>
              <a:gd name="connsiteY8" fmla="*/ 2042332 h 2178278"/>
              <a:gd name="connsiteX9" fmla="*/ 2196517 w 2332463"/>
              <a:gd name="connsiteY9" fmla="*/ 2178278 h 2178278"/>
              <a:gd name="connsiteX10" fmla="*/ 1509660 w 2332463"/>
              <a:gd name="connsiteY10" fmla="*/ 2178278 h 2178278"/>
              <a:gd name="connsiteX11" fmla="*/ 843409 w 2332463"/>
              <a:gd name="connsiteY11" fmla="*/ 2178278 h 2178278"/>
              <a:gd name="connsiteX12" fmla="*/ 135946 w 2332463"/>
              <a:gd name="connsiteY12" fmla="*/ 2178278 h 2178278"/>
              <a:gd name="connsiteX13" fmla="*/ 0 w 2332463"/>
              <a:gd name="connsiteY13" fmla="*/ 2042332 h 2178278"/>
              <a:gd name="connsiteX14" fmla="*/ 0 w 2332463"/>
              <a:gd name="connsiteY14" fmla="*/ 1406870 h 2178278"/>
              <a:gd name="connsiteX15" fmla="*/ 0 w 2332463"/>
              <a:gd name="connsiteY15" fmla="*/ 733280 h 2178278"/>
              <a:gd name="connsiteX16" fmla="*/ 0 w 2332463"/>
              <a:gd name="connsiteY16" fmla="*/ 135946 h 217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32463" h="2178278" extrusionOk="0">
                <a:moveTo>
                  <a:pt x="0" y="135946"/>
                </a:moveTo>
                <a:cubicBezTo>
                  <a:pt x="-8540" y="55597"/>
                  <a:pt x="50759" y="3793"/>
                  <a:pt x="135946" y="0"/>
                </a:cubicBezTo>
                <a:cubicBezTo>
                  <a:pt x="366651" y="21791"/>
                  <a:pt x="686723" y="29863"/>
                  <a:pt x="864014" y="0"/>
                </a:cubicBezTo>
                <a:cubicBezTo>
                  <a:pt x="1041305" y="-29863"/>
                  <a:pt x="1253510" y="4033"/>
                  <a:pt x="1530266" y="0"/>
                </a:cubicBezTo>
                <a:cubicBezTo>
                  <a:pt x="1807022" y="-4033"/>
                  <a:pt x="1959761" y="-22168"/>
                  <a:pt x="2196517" y="0"/>
                </a:cubicBezTo>
                <a:cubicBezTo>
                  <a:pt x="2270145" y="-4679"/>
                  <a:pt x="2333077" y="58594"/>
                  <a:pt x="2332463" y="135946"/>
                </a:cubicBezTo>
                <a:cubicBezTo>
                  <a:pt x="2327076" y="296545"/>
                  <a:pt x="2356281" y="599076"/>
                  <a:pt x="2332463" y="733280"/>
                </a:cubicBezTo>
                <a:cubicBezTo>
                  <a:pt x="2308645" y="867484"/>
                  <a:pt x="2338457" y="1036267"/>
                  <a:pt x="2332463" y="1330615"/>
                </a:cubicBezTo>
                <a:cubicBezTo>
                  <a:pt x="2326469" y="1624964"/>
                  <a:pt x="2315709" y="1686605"/>
                  <a:pt x="2332463" y="2042332"/>
                </a:cubicBezTo>
                <a:cubicBezTo>
                  <a:pt x="2344935" y="2120412"/>
                  <a:pt x="2265805" y="2177341"/>
                  <a:pt x="2196517" y="2178278"/>
                </a:cubicBezTo>
                <a:cubicBezTo>
                  <a:pt x="1935624" y="2154419"/>
                  <a:pt x="1741038" y="2192536"/>
                  <a:pt x="1509660" y="2178278"/>
                </a:cubicBezTo>
                <a:cubicBezTo>
                  <a:pt x="1278282" y="2164020"/>
                  <a:pt x="1140236" y="2147791"/>
                  <a:pt x="843409" y="2178278"/>
                </a:cubicBezTo>
                <a:cubicBezTo>
                  <a:pt x="546582" y="2208765"/>
                  <a:pt x="286629" y="2158666"/>
                  <a:pt x="135946" y="2178278"/>
                </a:cubicBezTo>
                <a:cubicBezTo>
                  <a:pt x="63969" y="2174425"/>
                  <a:pt x="-10413" y="2113388"/>
                  <a:pt x="0" y="2042332"/>
                </a:cubicBezTo>
                <a:cubicBezTo>
                  <a:pt x="-12863" y="1862910"/>
                  <a:pt x="22247" y="1614427"/>
                  <a:pt x="0" y="1406870"/>
                </a:cubicBezTo>
                <a:cubicBezTo>
                  <a:pt x="-22247" y="1199313"/>
                  <a:pt x="-30792" y="1013679"/>
                  <a:pt x="0" y="733280"/>
                </a:cubicBezTo>
                <a:cubicBezTo>
                  <a:pt x="30792" y="452881"/>
                  <a:pt x="-1915" y="322009"/>
                  <a:pt x="0" y="135946"/>
                </a:cubicBez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624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9C60421-BB60-2444-94D9-434FCEB7FFFB}"/>
              </a:ext>
            </a:extLst>
          </p:cNvPr>
          <p:cNvSpPr txBox="1"/>
          <p:nvPr/>
        </p:nvSpPr>
        <p:spPr>
          <a:xfrm>
            <a:off x="3535681" y="1317265"/>
            <a:ext cx="2332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Models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B67F838C-7742-7A4B-BFD8-3C522CB09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285160"/>
              </p:ext>
            </p:extLst>
          </p:nvPr>
        </p:nvGraphicFramePr>
        <p:xfrm>
          <a:off x="3648132" y="243933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CF5C0B00-A5A9-D745-8CE5-855377FD32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3587956"/>
              </p:ext>
            </p:extLst>
          </p:nvPr>
        </p:nvGraphicFramePr>
        <p:xfrm>
          <a:off x="3751251" y="252246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pic>
        <p:nvPicPr>
          <p:cNvPr id="49" name="Picture 48">
            <a:extLst>
              <a:ext uri="{FF2B5EF4-FFF2-40B4-BE49-F238E27FC236}">
                <a16:creationId xmlns:a16="http://schemas.microsoft.com/office/drawing/2014/main" id="{50CF884B-6CBC-E04D-95F6-58C3CF12D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6636" y="1773612"/>
            <a:ext cx="1185490" cy="65903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C8405202-E3C6-0748-996F-BFE684B06B7A}"/>
              </a:ext>
            </a:extLst>
          </p:cNvPr>
          <p:cNvSpPr txBox="1"/>
          <p:nvPr/>
        </p:nvSpPr>
        <p:spPr>
          <a:xfrm>
            <a:off x="4954083" y="1781882"/>
            <a:ext cx="963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E</a:t>
            </a:r>
            <a:r>
              <a:rPr lang="en-DE" sz="1200" dirty="0"/>
              <a:t>.g. TabNet, </a:t>
            </a:r>
          </a:p>
          <a:p>
            <a:r>
              <a:rPr lang="en-DE" sz="1200" dirty="0"/>
              <a:t>VIME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492D1FA9-DFFC-1B46-87AD-4CAF752C19DD}"/>
              </a:ext>
            </a:extLst>
          </p:cNvPr>
          <p:cNvSpPr/>
          <p:nvPr/>
        </p:nvSpPr>
        <p:spPr>
          <a:xfrm>
            <a:off x="3535681" y="1286862"/>
            <a:ext cx="2332463" cy="2178278"/>
          </a:xfrm>
          <a:custGeom>
            <a:avLst/>
            <a:gdLst>
              <a:gd name="connsiteX0" fmla="*/ 0 w 2332463"/>
              <a:gd name="connsiteY0" fmla="*/ 135946 h 2178278"/>
              <a:gd name="connsiteX1" fmla="*/ 135946 w 2332463"/>
              <a:gd name="connsiteY1" fmla="*/ 0 h 2178278"/>
              <a:gd name="connsiteX2" fmla="*/ 864014 w 2332463"/>
              <a:gd name="connsiteY2" fmla="*/ 0 h 2178278"/>
              <a:gd name="connsiteX3" fmla="*/ 1530266 w 2332463"/>
              <a:gd name="connsiteY3" fmla="*/ 0 h 2178278"/>
              <a:gd name="connsiteX4" fmla="*/ 2196517 w 2332463"/>
              <a:gd name="connsiteY4" fmla="*/ 0 h 2178278"/>
              <a:gd name="connsiteX5" fmla="*/ 2332463 w 2332463"/>
              <a:gd name="connsiteY5" fmla="*/ 135946 h 2178278"/>
              <a:gd name="connsiteX6" fmla="*/ 2332463 w 2332463"/>
              <a:gd name="connsiteY6" fmla="*/ 733280 h 2178278"/>
              <a:gd name="connsiteX7" fmla="*/ 2332463 w 2332463"/>
              <a:gd name="connsiteY7" fmla="*/ 1330615 h 2178278"/>
              <a:gd name="connsiteX8" fmla="*/ 2332463 w 2332463"/>
              <a:gd name="connsiteY8" fmla="*/ 2042332 h 2178278"/>
              <a:gd name="connsiteX9" fmla="*/ 2196517 w 2332463"/>
              <a:gd name="connsiteY9" fmla="*/ 2178278 h 2178278"/>
              <a:gd name="connsiteX10" fmla="*/ 1509660 w 2332463"/>
              <a:gd name="connsiteY10" fmla="*/ 2178278 h 2178278"/>
              <a:gd name="connsiteX11" fmla="*/ 843409 w 2332463"/>
              <a:gd name="connsiteY11" fmla="*/ 2178278 h 2178278"/>
              <a:gd name="connsiteX12" fmla="*/ 135946 w 2332463"/>
              <a:gd name="connsiteY12" fmla="*/ 2178278 h 2178278"/>
              <a:gd name="connsiteX13" fmla="*/ 0 w 2332463"/>
              <a:gd name="connsiteY13" fmla="*/ 2042332 h 2178278"/>
              <a:gd name="connsiteX14" fmla="*/ 0 w 2332463"/>
              <a:gd name="connsiteY14" fmla="*/ 1406870 h 2178278"/>
              <a:gd name="connsiteX15" fmla="*/ 0 w 2332463"/>
              <a:gd name="connsiteY15" fmla="*/ 733280 h 2178278"/>
              <a:gd name="connsiteX16" fmla="*/ 0 w 2332463"/>
              <a:gd name="connsiteY16" fmla="*/ 135946 h 2178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32463" h="2178278" extrusionOk="0">
                <a:moveTo>
                  <a:pt x="0" y="135946"/>
                </a:moveTo>
                <a:cubicBezTo>
                  <a:pt x="-8540" y="55597"/>
                  <a:pt x="50759" y="3793"/>
                  <a:pt x="135946" y="0"/>
                </a:cubicBezTo>
                <a:cubicBezTo>
                  <a:pt x="366651" y="21791"/>
                  <a:pt x="686723" y="29863"/>
                  <a:pt x="864014" y="0"/>
                </a:cubicBezTo>
                <a:cubicBezTo>
                  <a:pt x="1041305" y="-29863"/>
                  <a:pt x="1253510" y="4033"/>
                  <a:pt x="1530266" y="0"/>
                </a:cubicBezTo>
                <a:cubicBezTo>
                  <a:pt x="1807022" y="-4033"/>
                  <a:pt x="1959761" y="-22168"/>
                  <a:pt x="2196517" y="0"/>
                </a:cubicBezTo>
                <a:cubicBezTo>
                  <a:pt x="2270145" y="-4679"/>
                  <a:pt x="2333077" y="58594"/>
                  <a:pt x="2332463" y="135946"/>
                </a:cubicBezTo>
                <a:cubicBezTo>
                  <a:pt x="2327076" y="296545"/>
                  <a:pt x="2356281" y="599076"/>
                  <a:pt x="2332463" y="733280"/>
                </a:cubicBezTo>
                <a:cubicBezTo>
                  <a:pt x="2308645" y="867484"/>
                  <a:pt x="2338457" y="1036267"/>
                  <a:pt x="2332463" y="1330615"/>
                </a:cubicBezTo>
                <a:cubicBezTo>
                  <a:pt x="2326469" y="1624964"/>
                  <a:pt x="2315709" y="1686605"/>
                  <a:pt x="2332463" y="2042332"/>
                </a:cubicBezTo>
                <a:cubicBezTo>
                  <a:pt x="2344935" y="2120412"/>
                  <a:pt x="2265805" y="2177341"/>
                  <a:pt x="2196517" y="2178278"/>
                </a:cubicBezTo>
                <a:cubicBezTo>
                  <a:pt x="1935624" y="2154419"/>
                  <a:pt x="1741038" y="2192536"/>
                  <a:pt x="1509660" y="2178278"/>
                </a:cubicBezTo>
                <a:cubicBezTo>
                  <a:pt x="1278282" y="2164020"/>
                  <a:pt x="1140236" y="2147791"/>
                  <a:pt x="843409" y="2178278"/>
                </a:cubicBezTo>
                <a:cubicBezTo>
                  <a:pt x="546582" y="2208765"/>
                  <a:pt x="286629" y="2158666"/>
                  <a:pt x="135946" y="2178278"/>
                </a:cubicBezTo>
                <a:cubicBezTo>
                  <a:pt x="63969" y="2174425"/>
                  <a:pt x="-10413" y="2113388"/>
                  <a:pt x="0" y="2042332"/>
                </a:cubicBezTo>
                <a:cubicBezTo>
                  <a:pt x="-12863" y="1862910"/>
                  <a:pt x="22247" y="1614427"/>
                  <a:pt x="0" y="1406870"/>
                </a:cubicBezTo>
                <a:cubicBezTo>
                  <a:pt x="-22247" y="1199313"/>
                  <a:pt x="-30792" y="1013679"/>
                  <a:pt x="0" y="733280"/>
                </a:cubicBezTo>
                <a:cubicBezTo>
                  <a:pt x="30792" y="452881"/>
                  <a:pt x="-1915" y="322009"/>
                  <a:pt x="0" y="135946"/>
                </a:cubicBez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624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225A465-F4C5-0A49-8AEF-AD27B7CB1FDD}"/>
              </a:ext>
            </a:extLst>
          </p:cNvPr>
          <p:cNvSpPr/>
          <p:nvPr/>
        </p:nvSpPr>
        <p:spPr>
          <a:xfrm>
            <a:off x="9396536" y="2590003"/>
            <a:ext cx="2664296" cy="2351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Degrees of freedom: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Strategies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graphicFrame>
        <p:nvGraphicFramePr>
          <p:cNvPr id="54" name="Table 53">
            <a:extLst>
              <a:ext uri="{FF2B5EF4-FFF2-40B4-BE49-F238E27FC236}">
                <a16:creationId xmlns:a16="http://schemas.microsoft.com/office/drawing/2014/main" id="{49BF64CA-8C8A-2F49-AAC6-5BA40F824D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116120"/>
              </p:ext>
            </p:extLst>
          </p:nvPr>
        </p:nvGraphicFramePr>
        <p:xfrm>
          <a:off x="3854369" y="2605594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69" name="Table 68">
            <a:extLst>
              <a:ext uri="{FF2B5EF4-FFF2-40B4-BE49-F238E27FC236}">
                <a16:creationId xmlns:a16="http://schemas.microsoft.com/office/drawing/2014/main" id="{58A01EE2-02A8-1941-80CD-CD319D6F58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977949"/>
              </p:ext>
            </p:extLst>
          </p:nvPr>
        </p:nvGraphicFramePr>
        <p:xfrm>
          <a:off x="6703955" y="2193845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0" name="Table 69">
            <a:extLst>
              <a:ext uri="{FF2B5EF4-FFF2-40B4-BE49-F238E27FC236}">
                <a16:creationId xmlns:a16="http://schemas.microsoft.com/office/drawing/2014/main" id="{337218C3-1C1C-9942-BAA7-C6646D9AAC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990936"/>
              </p:ext>
            </p:extLst>
          </p:nvPr>
        </p:nvGraphicFramePr>
        <p:xfrm>
          <a:off x="6807074" y="2276976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1" name="Table 70">
            <a:extLst>
              <a:ext uri="{FF2B5EF4-FFF2-40B4-BE49-F238E27FC236}">
                <a16:creationId xmlns:a16="http://schemas.microsoft.com/office/drawing/2014/main" id="{135D094F-0E0A-F146-9970-A40E5F0327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777408"/>
              </p:ext>
            </p:extLst>
          </p:nvPr>
        </p:nvGraphicFramePr>
        <p:xfrm>
          <a:off x="6910192" y="2360107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83DC1787-5A2F-5448-9985-7CF5D2322A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992269"/>
              </p:ext>
            </p:extLst>
          </p:nvPr>
        </p:nvGraphicFramePr>
        <p:xfrm>
          <a:off x="3652546" y="469765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3005A999-FD23-BD4D-A69C-EA8A07FBC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98162"/>
              </p:ext>
            </p:extLst>
          </p:nvPr>
        </p:nvGraphicFramePr>
        <p:xfrm>
          <a:off x="3755665" y="478078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ACFDA99F-723A-5D49-91C7-05681C5B9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21401"/>
              </p:ext>
            </p:extLst>
          </p:nvPr>
        </p:nvGraphicFramePr>
        <p:xfrm>
          <a:off x="3858783" y="48639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D77BFE2E-E065-584F-AAD8-3DF1C513D5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682439"/>
              </p:ext>
            </p:extLst>
          </p:nvPr>
        </p:nvGraphicFramePr>
        <p:xfrm>
          <a:off x="5433901" y="469765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BE57D69A-9DFE-D54E-A000-4804055F91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22918"/>
              </p:ext>
            </p:extLst>
          </p:nvPr>
        </p:nvGraphicFramePr>
        <p:xfrm>
          <a:off x="5537020" y="478078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7" name="Table 76">
            <a:extLst>
              <a:ext uri="{FF2B5EF4-FFF2-40B4-BE49-F238E27FC236}">
                <a16:creationId xmlns:a16="http://schemas.microsoft.com/office/drawing/2014/main" id="{FE619FE5-98AB-484A-9477-2377A18D3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079992"/>
              </p:ext>
            </p:extLst>
          </p:nvPr>
        </p:nvGraphicFramePr>
        <p:xfrm>
          <a:off x="5640138" y="48639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8" name="Table 77">
            <a:extLst>
              <a:ext uri="{FF2B5EF4-FFF2-40B4-BE49-F238E27FC236}">
                <a16:creationId xmlns:a16="http://schemas.microsoft.com/office/drawing/2014/main" id="{941DA718-43A1-9440-8125-E78526EFC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1682439"/>
              </p:ext>
            </p:extLst>
          </p:nvPr>
        </p:nvGraphicFramePr>
        <p:xfrm>
          <a:off x="7058925" y="4697651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79" name="Table 78">
            <a:extLst>
              <a:ext uri="{FF2B5EF4-FFF2-40B4-BE49-F238E27FC236}">
                <a16:creationId xmlns:a16="http://schemas.microsoft.com/office/drawing/2014/main" id="{9CA40EE5-AE56-1042-AB30-26AFE43EC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22918"/>
              </p:ext>
            </p:extLst>
          </p:nvPr>
        </p:nvGraphicFramePr>
        <p:xfrm>
          <a:off x="7162044" y="4780782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6E61A3F6-3019-6544-8256-E4E3E03A5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079992"/>
              </p:ext>
            </p:extLst>
          </p:nvPr>
        </p:nvGraphicFramePr>
        <p:xfrm>
          <a:off x="7265162" y="4863913"/>
          <a:ext cx="121423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847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42847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25199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02002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A980B-D2AD-204F-9A98-3B8581D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Concept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6415A-2DAA-2644-BE7C-B33F1C74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9241E1-4E7F-C34E-A171-23FF8726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26</a:t>
            </a:fld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842B7BD-4B99-0346-B73E-5223EA3C767C}"/>
              </a:ext>
            </a:extLst>
          </p:cNvPr>
          <p:cNvSpPr txBox="1"/>
          <p:nvPr/>
        </p:nvSpPr>
        <p:spPr>
          <a:xfrm>
            <a:off x="451520" y="3251210"/>
            <a:ext cx="8135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characterize features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A35F96-90D9-984E-8138-DC6D3778BFCD}"/>
              </a:ext>
            </a:extLst>
          </p:cNvPr>
          <p:cNvSpPr txBox="1"/>
          <p:nvPr/>
        </p:nvSpPr>
        <p:spPr>
          <a:xfrm>
            <a:off x="3398176" y="1317254"/>
            <a:ext cx="2381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Heuristics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CFFFD8B-AFFA-8841-B76A-00DE376CBBFC}"/>
              </a:ext>
            </a:extLst>
          </p:cNvPr>
          <p:cNvSpPr txBox="1"/>
          <p:nvPr/>
        </p:nvSpPr>
        <p:spPr>
          <a:xfrm>
            <a:off x="6926183" y="1317254"/>
            <a:ext cx="1772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Distributions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CBEC645-28EB-8047-8C34-99D74DCC7255}"/>
              </a:ext>
            </a:extLst>
          </p:cNvPr>
          <p:cNvSpPr txBox="1"/>
          <p:nvPr/>
        </p:nvSpPr>
        <p:spPr>
          <a:xfrm>
            <a:off x="655210" y="1317254"/>
            <a:ext cx="1437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6B1624-108D-2947-AF8E-E2084FC72E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6" t="5065" r="1776" b="5065"/>
          <a:stretch/>
        </p:blipFill>
        <p:spPr>
          <a:xfrm>
            <a:off x="2398717" y="1375955"/>
            <a:ext cx="4380846" cy="14834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356F30-7E85-7D4C-81A8-C31E27DAAB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48" t="6120" r="8048" b="6120"/>
          <a:stretch/>
        </p:blipFill>
        <p:spPr>
          <a:xfrm>
            <a:off x="7068838" y="1393372"/>
            <a:ext cx="1487274" cy="14486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4CF3CC-FDEE-F142-A6E4-83E68FAC66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5650" t="2986" r="5650" b="2986"/>
          <a:stretch/>
        </p:blipFill>
        <p:spPr>
          <a:xfrm>
            <a:off x="587888" y="1341120"/>
            <a:ext cx="1572288" cy="1535838"/>
          </a:xfrm>
          <a:prstGeom prst="rect">
            <a:avLst/>
          </a:prstGeom>
        </p:spPr>
      </p:pic>
      <p:sp>
        <p:nvSpPr>
          <p:cNvPr id="13" name="Left Brace 12">
            <a:extLst>
              <a:ext uri="{FF2B5EF4-FFF2-40B4-BE49-F238E27FC236}">
                <a16:creationId xmlns:a16="http://schemas.microsoft.com/office/drawing/2014/main" id="{21028BE8-9AF7-4E45-A0F6-70EC118CB27D}"/>
              </a:ext>
            </a:extLst>
          </p:cNvPr>
          <p:cNvSpPr/>
          <p:nvPr/>
        </p:nvSpPr>
        <p:spPr>
          <a:xfrm rot="16200000">
            <a:off x="1111370" y="2419468"/>
            <a:ext cx="183040" cy="1265612"/>
          </a:xfrm>
          <a:custGeom>
            <a:avLst/>
            <a:gdLst>
              <a:gd name="connsiteX0" fmla="*/ 183040 w 183040"/>
              <a:gd name="connsiteY0" fmla="*/ 1265612 h 1265612"/>
              <a:gd name="connsiteX1" fmla="*/ 91520 w 183040"/>
              <a:gd name="connsiteY1" fmla="*/ 1250359 h 1265612"/>
              <a:gd name="connsiteX2" fmla="*/ 91520 w 183040"/>
              <a:gd name="connsiteY2" fmla="*/ 648059 h 1265612"/>
              <a:gd name="connsiteX3" fmla="*/ 0 w 183040"/>
              <a:gd name="connsiteY3" fmla="*/ 632806 h 1265612"/>
              <a:gd name="connsiteX4" fmla="*/ 91520 w 183040"/>
              <a:gd name="connsiteY4" fmla="*/ 617553 h 1265612"/>
              <a:gd name="connsiteX5" fmla="*/ 91520 w 183040"/>
              <a:gd name="connsiteY5" fmla="*/ 15253 h 1265612"/>
              <a:gd name="connsiteX6" fmla="*/ 183040 w 183040"/>
              <a:gd name="connsiteY6" fmla="*/ 0 h 1265612"/>
              <a:gd name="connsiteX7" fmla="*/ 183040 w 183040"/>
              <a:gd name="connsiteY7" fmla="*/ 594838 h 1265612"/>
              <a:gd name="connsiteX8" fmla="*/ 183040 w 183040"/>
              <a:gd name="connsiteY8" fmla="*/ 1265612 h 1265612"/>
              <a:gd name="connsiteX0" fmla="*/ 183040 w 183040"/>
              <a:gd name="connsiteY0" fmla="*/ 1265612 h 1265612"/>
              <a:gd name="connsiteX1" fmla="*/ 91520 w 183040"/>
              <a:gd name="connsiteY1" fmla="*/ 1250359 h 1265612"/>
              <a:gd name="connsiteX2" fmla="*/ 91520 w 183040"/>
              <a:gd name="connsiteY2" fmla="*/ 648059 h 1265612"/>
              <a:gd name="connsiteX3" fmla="*/ 0 w 183040"/>
              <a:gd name="connsiteY3" fmla="*/ 632806 h 1265612"/>
              <a:gd name="connsiteX4" fmla="*/ 91520 w 183040"/>
              <a:gd name="connsiteY4" fmla="*/ 617553 h 1265612"/>
              <a:gd name="connsiteX5" fmla="*/ 91520 w 183040"/>
              <a:gd name="connsiteY5" fmla="*/ 15253 h 1265612"/>
              <a:gd name="connsiteX6" fmla="*/ 183040 w 183040"/>
              <a:gd name="connsiteY6" fmla="*/ 0 h 1265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040" h="1265612" stroke="0" extrusionOk="0">
                <a:moveTo>
                  <a:pt x="183040" y="1265612"/>
                </a:moveTo>
                <a:cubicBezTo>
                  <a:pt x="133045" y="1265999"/>
                  <a:pt x="92944" y="1259414"/>
                  <a:pt x="91520" y="1250359"/>
                </a:cubicBezTo>
                <a:cubicBezTo>
                  <a:pt x="78537" y="970911"/>
                  <a:pt x="110016" y="856017"/>
                  <a:pt x="91520" y="648059"/>
                </a:cubicBezTo>
                <a:cubicBezTo>
                  <a:pt x="85098" y="635963"/>
                  <a:pt x="52103" y="632795"/>
                  <a:pt x="0" y="632806"/>
                </a:cubicBezTo>
                <a:cubicBezTo>
                  <a:pt x="49398" y="632463"/>
                  <a:pt x="91784" y="626212"/>
                  <a:pt x="91520" y="617553"/>
                </a:cubicBezTo>
                <a:cubicBezTo>
                  <a:pt x="114800" y="354912"/>
                  <a:pt x="70659" y="278597"/>
                  <a:pt x="91520" y="15253"/>
                </a:cubicBezTo>
                <a:cubicBezTo>
                  <a:pt x="97956" y="9206"/>
                  <a:pt x="132998" y="-7836"/>
                  <a:pt x="183040" y="0"/>
                </a:cubicBezTo>
                <a:cubicBezTo>
                  <a:pt x="194933" y="199092"/>
                  <a:pt x="166045" y="317051"/>
                  <a:pt x="183040" y="594838"/>
                </a:cubicBezTo>
                <a:cubicBezTo>
                  <a:pt x="200035" y="872625"/>
                  <a:pt x="155238" y="1116929"/>
                  <a:pt x="183040" y="1265612"/>
                </a:cubicBezTo>
                <a:close/>
              </a:path>
              <a:path w="183040" h="1265612" fill="none" extrusionOk="0">
                <a:moveTo>
                  <a:pt x="183040" y="1265612"/>
                </a:moveTo>
                <a:cubicBezTo>
                  <a:pt x="131382" y="1266244"/>
                  <a:pt x="91504" y="1256892"/>
                  <a:pt x="91520" y="1250359"/>
                </a:cubicBezTo>
                <a:cubicBezTo>
                  <a:pt x="97210" y="1071964"/>
                  <a:pt x="75281" y="932269"/>
                  <a:pt x="91520" y="648059"/>
                </a:cubicBezTo>
                <a:cubicBezTo>
                  <a:pt x="99465" y="646303"/>
                  <a:pt x="50261" y="631336"/>
                  <a:pt x="0" y="632806"/>
                </a:cubicBezTo>
                <a:cubicBezTo>
                  <a:pt x="49581" y="633098"/>
                  <a:pt x="91155" y="625333"/>
                  <a:pt x="91520" y="617553"/>
                </a:cubicBezTo>
                <a:cubicBezTo>
                  <a:pt x="75315" y="480009"/>
                  <a:pt x="91194" y="284965"/>
                  <a:pt x="91520" y="15253"/>
                </a:cubicBezTo>
                <a:cubicBezTo>
                  <a:pt x="82327" y="7698"/>
                  <a:pt x="141612" y="-1862"/>
                  <a:pt x="183040" y="0"/>
                </a:cubicBezTo>
              </a:path>
              <a:path w="183040" h="1265612" fill="none" stroke="0" extrusionOk="0">
                <a:moveTo>
                  <a:pt x="183040" y="1265612"/>
                </a:moveTo>
                <a:cubicBezTo>
                  <a:pt x="132836" y="1265530"/>
                  <a:pt x="91763" y="1259453"/>
                  <a:pt x="91520" y="1250359"/>
                </a:cubicBezTo>
                <a:cubicBezTo>
                  <a:pt x="115852" y="1062641"/>
                  <a:pt x="110552" y="936894"/>
                  <a:pt x="91520" y="648059"/>
                </a:cubicBezTo>
                <a:cubicBezTo>
                  <a:pt x="91984" y="636995"/>
                  <a:pt x="54320" y="628069"/>
                  <a:pt x="0" y="632806"/>
                </a:cubicBezTo>
                <a:cubicBezTo>
                  <a:pt x="50721" y="632171"/>
                  <a:pt x="92543" y="626038"/>
                  <a:pt x="91520" y="617553"/>
                </a:cubicBezTo>
                <a:cubicBezTo>
                  <a:pt x="71384" y="371979"/>
                  <a:pt x="93530" y="269672"/>
                  <a:pt x="91520" y="15253"/>
                </a:cubicBezTo>
                <a:cubicBezTo>
                  <a:pt x="86780" y="4045"/>
                  <a:pt x="133648" y="-1290"/>
                  <a:pt x="183040" y="0"/>
                </a:cubicBezTo>
              </a:path>
            </a:pathLst>
          </a:custGeom>
          <a:ln w="19050">
            <a:solidFill>
              <a:srgbClr val="398249"/>
            </a:solidFill>
            <a:extLst>
              <a:ext uri="{C807C97D-BFC1-408E-A445-0C87EB9F89A2}">
                <ask:lineSketchStyleProps xmlns:ask="http://schemas.microsoft.com/office/drawing/2018/sketchyshapes" sd="3520093239">
                  <a:prstGeom prst="leftBrac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E4685CA7-55F7-6843-BEE2-8B4465798223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7324126"/>
              </p:ext>
            </p:extLst>
          </p:nvPr>
        </p:nvGraphicFramePr>
        <p:xfrm>
          <a:off x="2836025" y="4146929"/>
          <a:ext cx="461340" cy="13553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4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</a:tblGrid>
              <a:tr h="271078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16863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DE4D5BED-F89C-E64F-860C-45B4B184F6F5}"/>
              </a:ext>
            </a:extLst>
          </p:cNvPr>
          <p:cNvGrpSpPr>
            <a:grpSpLocks noChangeAspect="1"/>
          </p:cNvGrpSpPr>
          <p:nvPr/>
        </p:nvGrpSpPr>
        <p:grpSpPr>
          <a:xfrm>
            <a:off x="3398176" y="4146632"/>
            <a:ext cx="1404019" cy="1435357"/>
            <a:chOff x="863725" y="4676115"/>
            <a:chExt cx="777738" cy="795097"/>
          </a:xfrm>
        </p:grpSpPr>
        <p:pic>
          <p:nvPicPr>
            <p:cNvPr id="36" name="Graphic 35" descr="Normal Distribution outline">
              <a:extLst>
                <a:ext uri="{FF2B5EF4-FFF2-40B4-BE49-F238E27FC236}">
                  <a16:creationId xmlns:a16="http://schemas.microsoft.com/office/drawing/2014/main" id="{39C42590-0E9F-1C49-BB66-BA855EB2BC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22312" t="23318" r="14689" b="25123"/>
            <a:stretch/>
          </p:blipFill>
          <p:spPr>
            <a:xfrm>
              <a:off x="1217145" y="4676115"/>
              <a:ext cx="351152" cy="227996"/>
            </a:xfrm>
            <a:prstGeom prst="rect">
              <a:avLst/>
            </a:prstGeom>
          </p:spPr>
        </p:pic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94C5270-4D72-EA46-9498-D64485373A1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112198" y="4990900"/>
              <a:ext cx="529265" cy="93399"/>
              <a:chOff x="2627405" y="1376264"/>
              <a:chExt cx="920846" cy="162501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A2373D2-990F-E443-B5F0-DD5E706008E2}"/>
                  </a:ext>
                </a:extLst>
              </p:cNvPr>
              <p:cNvSpPr/>
              <p:nvPr/>
            </p:nvSpPr>
            <p:spPr>
              <a:xfrm>
                <a:off x="2936816" y="1376264"/>
                <a:ext cx="432048" cy="162501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39824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EE3EEDC-16C7-3444-9C60-A1A6D6464C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27784" y="1457514"/>
                <a:ext cx="309032" cy="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BBAD460-23D8-9247-9879-813A812A99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68864" y="1457514"/>
                <a:ext cx="174703" cy="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8D962600-746E-1545-BAD8-BA24E615D7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48251" y="1416889"/>
                <a:ext cx="0" cy="8125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EE3F060E-3AD8-DC4B-90F9-98B06629427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27405" y="1416889"/>
                <a:ext cx="0" cy="81250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8FC4E6E9-57BD-CD46-9E79-2779C0599DC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19674" y="1376264"/>
                <a:ext cx="0" cy="162501"/>
              </a:xfrm>
              <a:prstGeom prst="line">
                <a:avLst/>
              </a:prstGeom>
              <a:ln w="12700">
                <a:solidFill>
                  <a:srgbClr val="39824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Right Brace 44">
              <a:extLst>
                <a:ext uri="{FF2B5EF4-FFF2-40B4-BE49-F238E27FC236}">
                  <a16:creationId xmlns:a16="http://schemas.microsoft.com/office/drawing/2014/main" id="{06AB7628-EC4A-C741-905D-4FC3EC0A86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3725" y="4676412"/>
              <a:ext cx="147718" cy="750802"/>
            </a:xfrm>
            <a:prstGeom prst="rightBrac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6" name="Left-up Arrow 45">
              <a:extLst>
                <a:ext uri="{FF2B5EF4-FFF2-40B4-BE49-F238E27FC236}">
                  <a16:creationId xmlns:a16="http://schemas.microsoft.com/office/drawing/2014/main" id="{134B80AA-D403-0A40-B2CF-08D50807D0E6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1107209" y="5200738"/>
              <a:ext cx="531559" cy="270474"/>
            </a:xfrm>
            <a:prstGeom prst="leftUpArrow">
              <a:avLst>
                <a:gd name="adj1" fmla="val 0"/>
                <a:gd name="adj2" fmla="val 8438"/>
                <a:gd name="adj3" fmla="val 12855"/>
              </a:avLst>
            </a:prstGeom>
            <a:solidFill>
              <a:srgbClr val="388249"/>
            </a:solidFill>
            <a:ln w="12700">
              <a:solidFill>
                <a:srgbClr val="38824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21DCA9F-B781-B04B-817A-A20B6BBF07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93073" y="5276126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0ECE269-DE7F-3243-8E1D-AA79804283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96197" y="5285154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DFEDB12-B678-3342-A938-C6D06283EC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05325" y="5359248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18A3F25-553D-274F-891E-61FE751DD1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240675" y="5304789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4026174C-DDEB-9847-8F96-953847DE74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77397" y="5210031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0C86E54B-DE18-424B-B088-B77DBD5BAE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66433" y="5236761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27E9537-9112-1C43-BE83-79989CB14F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38359" y="5188088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354A9E9-2CA3-014D-8E1A-F4C35A3BEA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6441" y="5312126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9547FF2-64BC-F447-A095-EA6286EFB0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331097" y="5376593"/>
              <a:ext cx="36000" cy="36000"/>
            </a:xfrm>
            <a:prstGeom prst="ellipse">
              <a:avLst/>
            </a:prstGeom>
            <a:solidFill>
              <a:srgbClr val="3882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id="{15924E77-4FED-AC45-9504-D70798E822BF}"/>
              </a:ext>
            </a:extLst>
          </p:cNvPr>
          <p:cNvSpPr txBox="1"/>
          <p:nvPr/>
        </p:nvSpPr>
        <p:spPr>
          <a:xfrm>
            <a:off x="451520" y="4395565"/>
            <a:ext cx="27947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 err="1"/>
              <a:t>outlierness</a:t>
            </a:r>
            <a:r>
              <a:rPr lang="en-GB" sz="1800" dirty="0"/>
              <a:t>, </a:t>
            </a:r>
          </a:p>
          <a:p>
            <a:r>
              <a:rPr lang="en-GB" sz="1800" dirty="0"/>
              <a:t>(co)variance, </a:t>
            </a:r>
          </a:p>
          <a:p>
            <a:r>
              <a:rPr lang="en-GB" sz="1800" dirty="0"/>
              <a:t>correlation, etc.</a:t>
            </a:r>
          </a:p>
        </p:txBody>
      </p:sp>
    </p:spTree>
    <p:extLst>
      <p:ext uri="{BB962C8B-B14F-4D97-AF65-F5344CB8AC3E}">
        <p14:creationId xmlns:p14="http://schemas.microsoft.com/office/powerpoint/2010/main" val="900004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DDC9950-A27C-794B-9EA6-AC057857F3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927121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1400" dirty="0"/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4671012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71012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3488280" y="428204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3488280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71012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134564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6988772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50A872A-80B0-D244-847B-C2ECA053520F}"/>
              </a:ext>
            </a:extLst>
          </p:cNvPr>
          <p:cNvSpPr txBox="1"/>
          <p:nvPr/>
        </p:nvSpPr>
        <p:spPr>
          <a:xfrm>
            <a:off x="4195327" y="1463863"/>
            <a:ext cx="36347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How can we fill the missing values in order to optimize cluster performance?</a:t>
            </a:r>
          </a:p>
        </p:txBody>
      </p:sp>
    </p:spTree>
    <p:extLst>
      <p:ext uri="{BB962C8B-B14F-4D97-AF65-F5344CB8AC3E}">
        <p14:creationId xmlns:p14="http://schemas.microsoft.com/office/powerpoint/2010/main" val="16833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89B657AB-7046-1D46-A338-5EE45B903B1A}"/>
              </a:ext>
            </a:extLst>
          </p:cNvPr>
          <p:cNvCxnSpPr>
            <a:cxnSpLocks/>
            <a:endCxn id="40" idx="4"/>
          </p:cNvCxnSpPr>
          <p:nvPr/>
        </p:nvCxnSpPr>
        <p:spPr>
          <a:xfrm flipV="1">
            <a:off x="4703795" y="2971821"/>
            <a:ext cx="0" cy="243301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6E2D9DF-6B62-9143-B47A-B94BEAC1E279}"/>
              </a:ext>
            </a:extLst>
          </p:cNvPr>
          <p:cNvCxnSpPr>
            <a:cxnSpLocks/>
            <a:endCxn id="41" idx="4"/>
          </p:cNvCxnSpPr>
          <p:nvPr/>
        </p:nvCxnSpPr>
        <p:spPr>
          <a:xfrm flipV="1">
            <a:off x="5206572" y="3261182"/>
            <a:ext cx="0" cy="21436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85B0DD6-0085-524B-ACA1-02A9008233A3}"/>
              </a:ext>
            </a:extLst>
          </p:cNvPr>
          <p:cNvCxnSpPr>
            <a:cxnSpLocks/>
            <a:stCxn id="28" idx="4"/>
          </p:cNvCxnSpPr>
          <p:nvPr/>
        </p:nvCxnSpPr>
        <p:spPr>
          <a:xfrm>
            <a:off x="7024776" y="4206967"/>
            <a:ext cx="0" cy="11978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7AFF94-8CF1-3740-A0BC-F21D7A2BC834}"/>
              </a:ext>
            </a:extLst>
          </p:cNvPr>
          <p:cNvCxnSpPr>
            <a:cxnSpLocks/>
            <a:endCxn id="26" idx="2"/>
          </p:cNvCxnSpPr>
          <p:nvPr/>
        </p:nvCxnSpPr>
        <p:spPr>
          <a:xfrm>
            <a:off x="3815916" y="4351668"/>
            <a:ext cx="3636404" cy="7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4</a:t>
            </a:fld>
            <a:endParaRPr lang="en-US"/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67791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67791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89981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320208-A532-8D4F-BE45-FA9046BCAB8B}"/>
              </a:ext>
            </a:extLst>
          </p:cNvPr>
          <p:cNvSpPr txBox="1"/>
          <p:nvPr/>
        </p:nvSpPr>
        <p:spPr>
          <a:xfrm>
            <a:off x="4213004" y="1354107"/>
            <a:ext cx="33438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 Performance?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DE" dirty="0"/>
              <a:t>Clearly distinguishable clusters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/>
              <a:t>F</a:t>
            </a:r>
            <a:r>
              <a:rPr lang="en-DE" dirty="0"/>
              <a:t>ew or no outliers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93BC426-7DAB-8747-93C8-BA1B7E8B4B79}"/>
              </a:ext>
            </a:extLst>
          </p:cNvPr>
          <p:cNvSpPr/>
          <p:nvPr/>
        </p:nvSpPr>
        <p:spPr>
          <a:xfrm>
            <a:off x="7452320" y="431637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15DB36E-1FB1-344E-B8DC-5054EC965273}"/>
              </a:ext>
            </a:extLst>
          </p:cNvPr>
          <p:cNvSpPr/>
          <p:nvPr/>
        </p:nvSpPr>
        <p:spPr>
          <a:xfrm>
            <a:off x="6988772" y="504130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9D72105-E53B-2E42-80DC-9609AE558FFA}"/>
              </a:ext>
            </a:extLst>
          </p:cNvPr>
          <p:cNvSpPr/>
          <p:nvPr/>
        </p:nvSpPr>
        <p:spPr>
          <a:xfrm>
            <a:off x="6988772" y="4134959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1FDE8B0-43DE-CA46-86D8-151AAC3D8D13}"/>
              </a:ext>
            </a:extLst>
          </p:cNvPr>
          <p:cNvCxnSpPr>
            <a:cxnSpLocks/>
            <a:endCxn id="27" idx="2"/>
          </p:cNvCxnSpPr>
          <p:nvPr/>
        </p:nvCxnSpPr>
        <p:spPr>
          <a:xfrm>
            <a:off x="3815916" y="5077310"/>
            <a:ext cx="317285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FF4973BF-8CEF-E045-A4E2-39AFE255F69E}"/>
              </a:ext>
            </a:extLst>
          </p:cNvPr>
          <p:cNvSpPr/>
          <p:nvPr/>
        </p:nvSpPr>
        <p:spPr>
          <a:xfrm>
            <a:off x="4667791" y="2899813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DAF5211-9F02-AC48-B525-F390A2DBF6C7}"/>
              </a:ext>
            </a:extLst>
          </p:cNvPr>
          <p:cNvSpPr/>
          <p:nvPr/>
        </p:nvSpPr>
        <p:spPr>
          <a:xfrm>
            <a:off x="5170568" y="3189174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60" name="Table 8">
            <a:extLst>
              <a:ext uri="{FF2B5EF4-FFF2-40B4-BE49-F238E27FC236}">
                <a16:creationId xmlns:a16="http://schemas.microsoft.com/office/drawing/2014/main" id="{26728118-8729-EF43-9576-6A1615F9BC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00201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3.5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6132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5</a:t>
            </a:fld>
            <a:endParaRPr lang="en-US"/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4671012" y="4679191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71012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4207460" y="428204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4207460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71012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134564" y="4679191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6988772" y="5042012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aphicFrame>
        <p:nvGraphicFramePr>
          <p:cNvPr id="26" name="Table 8">
            <a:extLst>
              <a:ext uri="{FF2B5EF4-FFF2-40B4-BE49-F238E27FC236}">
                <a16:creationId xmlns:a16="http://schemas.microsoft.com/office/drawing/2014/main" id="{4E6962BA-03ED-9140-B04A-4761A76190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6560438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68371C9F-6DA6-474D-9EF5-A3D7DC90257D}"/>
              </a:ext>
            </a:extLst>
          </p:cNvPr>
          <p:cNvSpPr txBox="1"/>
          <p:nvPr/>
        </p:nvSpPr>
        <p:spPr>
          <a:xfrm>
            <a:off x="4213004" y="1354107"/>
            <a:ext cx="33438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 Performance?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DE" dirty="0"/>
              <a:t>Clearly distinguishable clusters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/>
              <a:t>F</a:t>
            </a:r>
            <a:r>
              <a:rPr lang="en-DE" dirty="0"/>
              <a:t>ew or no outliers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A456439-3C78-2747-A155-6CE8898DF226}"/>
              </a:ext>
            </a:extLst>
          </p:cNvPr>
          <p:cNvCxnSpPr>
            <a:cxnSpLocks/>
            <a:endCxn id="20" idx="4"/>
          </p:cNvCxnSpPr>
          <p:nvPr/>
        </p:nvCxnSpPr>
        <p:spPr>
          <a:xfrm flipV="1">
            <a:off x="4703795" y="4751199"/>
            <a:ext cx="3221" cy="6536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EB8FF9C-184B-CE4B-ABB7-D873618915DD}"/>
              </a:ext>
            </a:extLst>
          </p:cNvPr>
          <p:cNvCxnSpPr>
            <a:cxnSpLocks/>
            <a:endCxn id="57" idx="4"/>
          </p:cNvCxnSpPr>
          <p:nvPr/>
        </p:nvCxnSpPr>
        <p:spPr>
          <a:xfrm flipV="1">
            <a:off x="5170568" y="4751199"/>
            <a:ext cx="0" cy="6536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8F87EFB-E110-1B4C-8D64-FE2C9F0A864E}"/>
              </a:ext>
            </a:extLst>
          </p:cNvPr>
          <p:cNvCxnSpPr>
            <a:cxnSpLocks/>
            <a:stCxn id="58" idx="4"/>
          </p:cNvCxnSpPr>
          <p:nvPr/>
        </p:nvCxnSpPr>
        <p:spPr>
          <a:xfrm>
            <a:off x="7024776" y="5114020"/>
            <a:ext cx="0" cy="2908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D2C2717-E40D-B540-87C3-C717D07E3DA2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3815916" y="4316370"/>
            <a:ext cx="391544" cy="16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207D550-851C-7141-A9D4-C610E1279B85}"/>
              </a:ext>
            </a:extLst>
          </p:cNvPr>
          <p:cNvCxnSpPr>
            <a:cxnSpLocks/>
            <a:endCxn id="47" idx="2"/>
          </p:cNvCxnSpPr>
          <p:nvPr/>
        </p:nvCxnSpPr>
        <p:spPr>
          <a:xfrm>
            <a:off x="3815916" y="5049180"/>
            <a:ext cx="39154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3039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AE44557-1D33-EA45-837D-EF0EE5E8F3B0}"/>
              </a:ext>
            </a:extLst>
          </p:cNvPr>
          <p:cNvCxnSpPr>
            <a:cxnSpLocks/>
            <a:stCxn id="58" idx="4"/>
          </p:cNvCxnSpPr>
          <p:nvPr/>
        </p:nvCxnSpPr>
        <p:spPr>
          <a:xfrm>
            <a:off x="7024776" y="3727576"/>
            <a:ext cx="0" cy="167725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2A059B-DD37-0A49-B7C8-3337E09B0E97}"/>
              </a:ext>
            </a:extLst>
          </p:cNvPr>
          <p:cNvCxnSpPr>
            <a:cxnSpLocks/>
            <a:endCxn id="46" idx="2"/>
          </p:cNvCxnSpPr>
          <p:nvPr/>
        </p:nvCxnSpPr>
        <p:spPr>
          <a:xfrm>
            <a:off x="3815916" y="4351668"/>
            <a:ext cx="1878970" cy="7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EB81F8B-9F13-D447-A7E2-6280A03FAF45}"/>
              </a:ext>
            </a:extLst>
          </p:cNvPr>
          <p:cNvCxnSpPr>
            <a:cxnSpLocks/>
          </p:cNvCxnSpPr>
          <p:nvPr/>
        </p:nvCxnSpPr>
        <p:spPr>
          <a:xfrm>
            <a:off x="3815916" y="5077310"/>
            <a:ext cx="317285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6</a:t>
            </a:fld>
            <a:endParaRPr lang="en-US"/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3719146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207460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4671012" y="4277762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4671012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7906056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401430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5694886" y="431637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6988772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20746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4671012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134564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489216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698877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452320" y="5042012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489216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698877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6988772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134564" y="3953549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6988772" y="365556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869356A-67B8-8044-AA67-24DA2196889E}"/>
              </a:ext>
            </a:extLst>
          </p:cNvPr>
          <p:cNvCxnSpPr>
            <a:cxnSpLocks/>
            <a:endCxn id="20" idx="4"/>
          </p:cNvCxnSpPr>
          <p:nvPr/>
        </p:nvCxnSpPr>
        <p:spPr>
          <a:xfrm flipV="1">
            <a:off x="4703795" y="4349770"/>
            <a:ext cx="3221" cy="105506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454C548-D17D-8B4E-A6F8-AD1DD45E46D2}"/>
              </a:ext>
            </a:extLst>
          </p:cNvPr>
          <p:cNvCxnSpPr>
            <a:cxnSpLocks/>
            <a:endCxn id="57" idx="4"/>
          </p:cNvCxnSpPr>
          <p:nvPr/>
        </p:nvCxnSpPr>
        <p:spPr>
          <a:xfrm flipV="1">
            <a:off x="5170568" y="4025557"/>
            <a:ext cx="0" cy="14689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Table 8">
            <a:extLst>
              <a:ext uri="{FF2B5EF4-FFF2-40B4-BE49-F238E27FC236}">
                <a16:creationId xmlns:a16="http://schemas.microsoft.com/office/drawing/2014/main" id="{35223B88-043C-6645-968A-E1DAEB878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623702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AD441E0F-8989-344C-9D4E-F5EC9D1B76B4}"/>
              </a:ext>
            </a:extLst>
          </p:cNvPr>
          <p:cNvSpPr txBox="1"/>
          <p:nvPr/>
        </p:nvSpPr>
        <p:spPr>
          <a:xfrm>
            <a:off x="4775914" y="1433882"/>
            <a:ext cx="22179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 Performance?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GB" dirty="0"/>
              <a:t>B</a:t>
            </a:r>
            <a:r>
              <a:rPr lang="en-DE" dirty="0"/>
              <a:t>lurry borders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en-DE" dirty="0"/>
              <a:t>outliers</a:t>
            </a:r>
          </a:p>
        </p:txBody>
      </p:sp>
    </p:spTree>
    <p:extLst>
      <p:ext uri="{BB962C8B-B14F-4D97-AF65-F5344CB8AC3E}">
        <p14:creationId xmlns:p14="http://schemas.microsoft.com/office/powerpoint/2010/main" val="2908772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3A632B1-240E-5748-B728-BC36E45BD272}"/>
              </a:ext>
            </a:extLst>
          </p:cNvPr>
          <p:cNvCxnSpPr>
            <a:cxnSpLocks/>
            <a:stCxn id="47" idx="6"/>
          </p:cNvCxnSpPr>
          <p:nvPr/>
        </p:nvCxnSpPr>
        <p:spPr>
          <a:xfrm>
            <a:off x="4016294" y="5049180"/>
            <a:ext cx="44012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BEA2FFD-C955-144C-AAE7-EA345424DA6E}"/>
              </a:ext>
            </a:extLst>
          </p:cNvPr>
          <p:cNvCxnSpPr>
            <a:cxnSpLocks/>
            <a:stCxn id="46" idx="6"/>
          </p:cNvCxnSpPr>
          <p:nvPr/>
        </p:nvCxnSpPr>
        <p:spPr>
          <a:xfrm flipV="1">
            <a:off x="4016294" y="4316370"/>
            <a:ext cx="4401260" cy="16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823E2DE-6D71-5E47-BC31-61D03C860D97}"/>
              </a:ext>
            </a:extLst>
          </p:cNvPr>
          <p:cNvCxnSpPr>
            <a:cxnSpLocks/>
            <a:endCxn id="58" idx="0"/>
          </p:cNvCxnSpPr>
          <p:nvPr/>
        </p:nvCxnSpPr>
        <p:spPr>
          <a:xfrm>
            <a:off x="7480782" y="2492896"/>
            <a:ext cx="0" cy="31116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0E527F5-3E44-0843-9C0A-C1508182FBB3}"/>
              </a:ext>
            </a:extLst>
          </p:cNvPr>
          <p:cNvCxnSpPr>
            <a:cxnSpLocks/>
            <a:stCxn id="57" idx="0"/>
          </p:cNvCxnSpPr>
          <p:nvPr/>
        </p:nvCxnSpPr>
        <p:spPr>
          <a:xfrm flipV="1">
            <a:off x="5626574" y="2492896"/>
            <a:ext cx="0" cy="31116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7901A67-D18E-534D-A0B4-B7105479137F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163022" y="2492896"/>
            <a:ext cx="0" cy="31116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FB168D-D16A-5941-87F5-DD8AC4B3B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3987D-7218-8247-AF0B-E8944A3C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444D3E-2CA5-E44B-8CE8-15AFEECEC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CDDC9950-A27C-794B-9EA6-AC057857F3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930455"/>
              </p:ext>
            </p:extLst>
          </p:nvPr>
        </p:nvGraphicFramePr>
        <p:xfrm>
          <a:off x="794179" y="1716262"/>
          <a:ext cx="1585410" cy="39242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470">
                  <a:extLst>
                    <a:ext uri="{9D8B030D-6E8A-4147-A177-3AD203B41FA5}">
                      <a16:colId xmlns:a16="http://schemas.microsoft.com/office/drawing/2014/main" val="2174419593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528470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</a:tblGrid>
              <a:tr h="350950"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ID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</a:t>
                      </a:r>
                      <a:endParaRPr lang="en-DE" sz="1600" dirty="0"/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 dirty="0"/>
                        <a:t>B</a:t>
                      </a:r>
                    </a:p>
                  </a:txBody>
                  <a:tcPr anchor="ctr"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12317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81468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27959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9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566316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78410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109158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61420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3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248071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9759657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15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7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7734825"/>
                  </a:ext>
                </a:extLst>
              </a:tr>
              <a:tr h="223332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16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?</a:t>
                      </a:r>
                    </a:p>
                  </a:txBody>
                  <a:tcPr marT="0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</a:t>
                      </a:r>
                    </a:p>
                  </a:txBody>
                  <a:tcPr marT="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586110"/>
                  </a:ext>
                </a:extLst>
              </a:tr>
            </a:tbl>
          </a:graphicData>
        </a:graphic>
      </p:graphicFrame>
      <p:sp>
        <p:nvSpPr>
          <p:cNvPr id="7" name="Left-up Arrow 6">
            <a:extLst>
              <a:ext uri="{FF2B5EF4-FFF2-40B4-BE49-F238E27FC236}">
                <a16:creationId xmlns:a16="http://schemas.microsoft.com/office/drawing/2014/main" id="{41A118A4-329D-A342-B05F-7DC79943D868}"/>
              </a:ext>
            </a:extLst>
          </p:cNvPr>
          <p:cNvSpPr/>
          <p:nvPr/>
        </p:nvSpPr>
        <p:spPr>
          <a:xfrm flipH="1">
            <a:off x="4175152" y="2492896"/>
            <a:ext cx="4242402" cy="3011089"/>
          </a:xfrm>
          <a:prstGeom prst="leftUpArrow">
            <a:avLst>
              <a:gd name="adj1" fmla="val 0"/>
              <a:gd name="adj2" fmla="val 2008"/>
              <a:gd name="adj3" fmla="val 372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8009E0-DA9A-5747-83FF-660D063A060A}"/>
              </a:ext>
            </a:extLst>
          </p:cNvPr>
          <p:cNvSpPr/>
          <p:nvPr/>
        </p:nvSpPr>
        <p:spPr>
          <a:xfrm>
            <a:off x="4663466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2E83B4A-563E-B64D-843B-C1EAA3FFD6A8}"/>
              </a:ext>
            </a:extLst>
          </p:cNvPr>
          <p:cNvSpPr/>
          <p:nvPr/>
        </p:nvSpPr>
        <p:spPr>
          <a:xfrm>
            <a:off x="5127018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962019-3323-494F-BC55-F724E25EB4CE}"/>
              </a:ext>
            </a:extLst>
          </p:cNvPr>
          <p:cNvSpPr/>
          <p:nvPr/>
        </p:nvSpPr>
        <p:spPr>
          <a:xfrm>
            <a:off x="5127018" y="319190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883CB1-EB99-8A4F-AB89-20232A72BF26}"/>
              </a:ext>
            </a:extLst>
          </p:cNvPr>
          <p:cNvSpPr txBox="1"/>
          <p:nvPr/>
        </p:nvSpPr>
        <p:spPr>
          <a:xfrm>
            <a:off x="8362062" y="549452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4EFC795-393D-0847-8833-F445D261E0D0}"/>
              </a:ext>
            </a:extLst>
          </p:cNvPr>
          <p:cNvSpPr txBox="1"/>
          <p:nvPr/>
        </p:nvSpPr>
        <p:spPr>
          <a:xfrm>
            <a:off x="3857436" y="228795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B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99282B6-C1BA-0D43-ACDF-1D283F6B5EB2}"/>
              </a:ext>
            </a:extLst>
          </p:cNvPr>
          <p:cNvSpPr/>
          <p:nvPr/>
        </p:nvSpPr>
        <p:spPr>
          <a:xfrm>
            <a:off x="3944286" y="4282048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A52692-2FEE-7A41-9DBA-44A9ECCEE7A5}"/>
              </a:ext>
            </a:extLst>
          </p:cNvPr>
          <p:cNvSpPr/>
          <p:nvPr/>
        </p:nvSpPr>
        <p:spPr>
          <a:xfrm>
            <a:off x="3944286" y="5013176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1A48EFB-CCE5-E146-9451-E4CF92A709FE}"/>
              </a:ext>
            </a:extLst>
          </p:cNvPr>
          <p:cNvSpPr/>
          <p:nvPr/>
        </p:nvSpPr>
        <p:spPr>
          <a:xfrm>
            <a:off x="4663466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EE5D4E5-68FE-9346-858B-67AB895D7FA4}"/>
              </a:ext>
            </a:extLst>
          </p:cNvPr>
          <p:cNvSpPr/>
          <p:nvPr/>
        </p:nvSpPr>
        <p:spPr>
          <a:xfrm>
            <a:off x="5127018" y="3625455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ED925F1-4CDE-1D4A-964D-0D9D2D609CEC}"/>
              </a:ext>
            </a:extLst>
          </p:cNvPr>
          <p:cNvSpPr/>
          <p:nvPr/>
        </p:nvSpPr>
        <p:spPr>
          <a:xfrm>
            <a:off x="5590570" y="290109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F6CE9B8-907B-E446-A80D-7C46173D5F62}"/>
              </a:ext>
            </a:extLst>
          </p:cNvPr>
          <p:cNvSpPr/>
          <p:nvPr/>
        </p:nvSpPr>
        <p:spPr>
          <a:xfrm>
            <a:off x="6945222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69B477F-62DB-C344-8626-CAA529835109}"/>
              </a:ext>
            </a:extLst>
          </p:cNvPr>
          <p:cNvSpPr/>
          <p:nvPr/>
        </p:nvSpPr>
        <p:spPr>
          <a:xfrm>
            <a:off x="7444778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7D08A64-9DFF-A34F-A3C9-896C1C4423FB}"/>
              </a:ext>
            </a:extLst>
          </p:cNvPr>
          <p:cNvSpPr/>
          <p:nvPr/>
        </p:nvSpPr>
        <p:spPr>
          <a:xfrm>
            <a:off x="7908326" y="5009393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8263206-B605-CE43-B99C-2D2F7FF55923}"/>
              </a:ext>
            </a:extLst>
          </p:cNvPr>
          <p:cNvSpPr/>
          <p:nvPr/>
        </p:nvSpPr>
        <p:spPr>
          <a:xfrm>
            <a:off x="6945222" y="4316370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FE9D1AFF-7820-7B4E-B4EF-1F318F846F5D}"/>
              </a:ext>
            </a:extLst>
          </p:cNvPr>
          <p:cNvSpPr/>
          <p:nvPr/>
        </p:nvSpPr>
        <p:spPr>
          <a:xfrm>
            <a:off x="7444778" y="4679191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86B84FC-B4D2-B74C-962F-DB5268C1A69A}"/>
              </a:ext>
            </a:extLst>
          </p:cNvPr>
          <p:cNvSpPr/>
          <p:nvPr/>
        </p:nvSpPr>
        <p:spPr>
          <a:xfrm>
            <a:off x="7444778" y="3953549"/>
            <a:ext cx="72008" cy="720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09743E7-52DC-1948-A251-6F4D5CB19AA9}"/>
              </a:ext>
            </a:extLst>
          </p:cNvPr>
          <p:cNvSpPr/>
          <p:nvPr/>
        </p:nvSpPr>
        <p:spPr>
          <a:xfrm>
            <a:off x="5590570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72CFEE6-FCDA-9741-B3A7-C73E150AE92D}"/>
              </a:ext>
            </a:extLst>
          </p:cNvPr>
          <p:cNvSpPr/>
          <p:nvPr/>
        </p:nvSpPr>
        <p:spPr>
          <a:xfrm>
            <a:off x="7444778" y="5604520"/>
            <a:ext cx="72008" cy="72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50A872A-80B0-D244-847B-C2ECA053520F}"/>
              </a:ext>
            </a:extLst>
          </p:cNvPr>
          <p:cNvSpPr txBox="1"/>
          <p:nvPr/>
        </p:nvSpPr>
        <p:spPr>
          <a:xfrm>
            <a:off x="4195327" y="1463863"/>
            <a:ext cx="3634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Learn filling values by optimizing cluster performance metrics</a:t>
            </a:r>
          </a:p>
        </p:txBody>
      </p:sp>
      <p:sp>
        <p:nvSpPr>
          <p:cNvPr id="21" name="Circular Arrow 20">
            <a:extLst>
              <a:ext uri="{FF2B5EF4-FFF2-40B4-BE49-F238E27FC236}">
                <a16:creationId xmlns:a16="http://schemas.microsoft.com/office/drawing/2014/main" id="{D874EE82-0168-7D45-8CC0-DBF39773264A}"/>
              </a:ext>
            </a:extLst>
          </p:cNvPr>
          <p:cNvSpPr/>
          <p:nvPr/>
        </p:nvSpPr>
        <p:spPr>
          <a:xfrm>
            <a:off x="2729733" y="2564904"/>
            <a:ext cx="1388510" cy="1460653"/>
          </a:xfrm>
          <a:prstGeom prst="circularArrow">
            <a:avLst/>
          </a:prstGeom>
          <a:solidFill>
            <a:srgbClr val="38824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59" name="Circular Arrow 58">
            <a:extLst>
              <a:ext uri="{FF2B5EF4-FFF2-40B4-BE49-F238E27FC236}">
                <a16:creationId xmlns:a16="http://schemas.microsoft.com/office/drawing/2014/main" id="{BFC721C2-A155-1E44-8176-3297485D7901}"/>
              </a:ext>
            </a:extLst>
          </p:cNvPr>
          <p:cNvSpPr/>
          <p:nvPr/>
        </p:nvSpPr>
        <p:spPr>
          <a:xfrm flipH="1" flipV="1">
            <a:off x="2729733" y="3162183"/>
            <a:ext cx="1388510" cy="1460653"/>
          </a:xfrm>
          <a:prstGeom prst="circularArrow">
            <a:avLst/>
          </a:prstGeom>
          <a:solidFill>
            <a:srgbClr val="38824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B4161F4-BF09-744E-B12A-BF35A3EB092E}"/>
              </a:ext>
            </a:extLst>
          </p:cNvPr>
          <p:cNvSpPr txBox="1"/>
          <p:nvPr/>
        </p:nvSpPr>
        <p:spPr>
          <a:xfrm>
            <a:off x="3638490" y="3424015"/>
            <a:ext cx="2100127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388249"/>
            </a:solidFill>
          </a:ln>
        </p:spPr>
        <p:txBody>
          <a:bodyPr wrap="none" rtlCol="0">
            <a:spAutoFit/>
          </a:bodyPr>
          <a:lstStyle/>
          <a:p>
            <a:r>
              <a:rPr lang="en-DE" dirty="0"/>
              <a:t>Cluster Performance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F2843DA-06AD-944D-AB19-1D2E57511C42}"/>
              </a:ext>
            </a:extLst>
          </p:cNvPr>
          <p:cNvSpPr txBox="1"/>
          <p:nvPr/>
        </p:nvSpPr>
        <p:spPr>
          <a:xfrm>
            <a:off x="1652828" y="3424015"/>
            <a:ext cx="1560042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388249"/>
            </a:solidFill>
          </a:ln>
        </p:spPr>
        <p:txBody>
          <a:bodyPr wrap="none" rtlCol="0">
            <a:spAutoFit/>
          </a:bodyPr>
          <a:lstStyle/>
          <a:p>
            <a:r>
              <a:rPr lang="en-DE" dirty="0"/>
              <a:t>Missing Values</a:t>
            </a:r>
          </a:p>
        </p:txBody>
      </p:sp>
    </p:spTree>
    <p:extLst>
      <p:ext uri="{BB962C8B-B14F-4D97-AF65-F5344CB8AC3E}">
        <p14:creationId xmlns:p14="http://schemas.microsoft.com/office/powerpoint/2010/main" val="92366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1548E-BBFC-6943-BB73-8920E62CA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Learning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6107C-AD81-6249-8AEA-74B4D074E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sz="1800" b="1" dirty="0"/>
              <a:t>TabNet</a:t>
            </a:r>
            <a:r>
              <a:rPr lang="en-DE" sz="1800" dirty="0"/>
              <a:t>: </a:t>
            </a:r>
            <a:br>
              <a:rPr lang="en-DE" sz="1800" dirty="0"/>
            </a:br>
            <a:r>
              <a:rPr lang="en-GB" sz="1800" dirty="0"/>
              <a:t>S. </a:t>
            </a:r>
            <a:r>
              <a:rPr lang="en-GB" sz="1800" dirty="0" err="1"/>
              <a:t>Ö</a:t>
            </a:r>
            <a:r>
              <a:rPr lang="en-GB" sz="1800" dirty="0"/>
              <a:t>. Arik, T. Pfister. 2020. </a:t>
            </a:r>
            <a:r>
              <a:rPr lang="en-GB" sz="1800" dirty="0" err="1"/>
              <a:t>TabNet</a:t>
            </a:r>
            <a:r>
              <a:rPr lang="en-GB" sz="1800" dirty="0"/>
              <a:t>: Attentive Interpretable Tabular Learning. </a:t>
            </a:r>
            <a:r>
              <a:rPr lang="en-GB" sz="1800" i="1" dirty="0"/>
              <a:t>arXiv:1908.07442v5</a:t>
            </a:r>
          </a:p>
          <a:p>
            <a:endParaRPr lang="en-DE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376807-FB1F-F548-A563-8C000D29D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Feature Learning and Importance Scoring on Incomplete Anomaly Datasets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BFE06-C67C-584B-95A6-3E65BA2FB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4AD027-568A-6640-B6E1-07557A180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2083681"/>
            <a:ext cx="3795912" cy="404248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891C289-634C-4040-896F-739D17CA45DC}"/>
              </a:ext>
            </a:extLst>
          </p:cNvPr>
          <p:cNvSpPr txBox="1">
            <a:spLocks/>
          </p:cNvSpPr>
          <p:nvPr/>
        </p:nvSpPr>
        <p:spPr>
          <a:xfrm>
            <a:off x="457200" y="1196753"/>
            <a:ext cx="4474840" cy="492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DE" sz="1800" dirty="0"/>
          </a:p>
          <a:p>
            <a:endParaRPr lang="en-DE" sz="1800" dirty="0"/>
          </a:p>
          <a:p>
            <a:endParaRPr lang="en-DE" sz="1800" dirty="0"/>
          </a:p>
          <a:p>
            <a:r>
              <a:rPr lang="en-GB" sz="1800" dirty="0"/>
              <a:t>Transformer architecture</a:t>
            </a:r>
          </a:p>
          <a:p>
            <a:pPr lvl="1"/>
            <a:r>
              <a:rPr lang="en-GB" sz="1400" dirty="0"/>
              <a:t>Attentive Transformers</a:t>
            </a:r>
          </a:p>
          <a:p>
            <a:pPr lvl="1"/>
            <a:r>
              <a:rPr lang="en-GB" sz="1400" dirty="0"/>
              <a:t>Feature Transformers</a:t>
            </a:r>
          </a:p>
          <a:p>
            <a:pPr lvl="1"/>
            <a:r>
              <a:rPr lang="en-GB" sz="1400" dirty="0"/>
              <a:t>Sequential attention mechanism</a:t>
            </a:r>
          </a:p>
          <a:p>
            <a:pPr marL="457200" lvl="1" indent="0">
              <a:buNone/>
            </a:pPr>
            <a:endParaRPr lang="en-GB" sz="1400" dirty="0"/>
          </a:p>
          <a:p>
            <a:r>
              <a:rPr lang="en-GB" sz="1800" dirty="0"/>
              <a:t>Used here to predict missing values in tabular data</a:t>
            </a:r>
            <a:br>
              <a:rPr lang="en-GB" sz="1800" dirty="0"/>
            </a:br>
            <a:endParaRPr lang="en-GB" sz="1800" dirty="0"/>
          </a:p>
          <a:p>
            <a:r>
              <a:rPr lang="en-GB" sz="1800" dirty="0"/>
              <a:t>Interpretability:</a:t>
            </a:r>
            <a:br>
              <a:rPr lang="en-GB" sz="1800" dirty="0"/>
            </a:br>
            <a:r>
              <a:rPr lang="en-GB" sz="1800" dirty="0" err="1"/>
              <a:t>TabNet</a:t>
            </a:r>
            <a:r>
              <a:rPr lang="en-GB" sz="1800" dirty="0"/>
              <a:t> attention matrices could help to derive feature importance and improve </a:t>
            </a:r>
            <a:r>
              <a:rPr lang="en-GB" sz="1800" dirty="0" err="1"/>
              <a:t>explainability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881552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2C6F9-1AFB-3A48-B0AE-FF8C0CB6E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Research Questions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5847FF-DDF8-DA44-958B-CD77CB9D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Feature Learning and Importance Scoring on Incomplete Anomaly Datasets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733B37-7508-4B4F-B5A9-95C29F0EA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13" name="Table 8">
            <a:extLst>
              <a:ext uri="{FF2B5EF4-FFF2-40B4-BE49-F238E27FC236}">
                <a16:creationId xmlns:a16="http://schemas.microsoft.com/office/drawing/2014/main" id="{D23739EE-406B-BB42-B121-8FB29BAAFC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387319"/>
              </p:ext>
            </p:extLst>
          </p:nvPr>
        </p:nvGraphicFramePr>
        <p:xfrm>
          <a:off x="604370" y="3261385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400" b="1" dirty="0">
                          <a:solidFill>
                            <a:schemeClr val="tx1"/>
                          </a:solidFill>
                        </a:rPr>
                        <a:t>.   .   .</a:t>
                      </a:r>
                    </a:p>
                  </a:txBody>
                  <a:tcPr marL="0" marR="0"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 marL="0" marR="0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4244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A654A4E-CF59-2544-8E56-0D43D22E5896}"/>
              </a:ext>
            </a:extLst>
          </p:cNvPr>
          <p:cNvSpPr txBox="1"/>
          <p:nvPr/>
        </p:nvSpPr>
        <p:spPr>
          <a:xfrm>
            <a:off x="604370" y="305887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D28043-FD73-3048-B4D4-1A1D6B61DBF9}"/>
              </a:ext>
            </a:extLst>
          </p:cNvPr>
          <p:cNvSpPr txBox="1"/>
          <p:nvPr/>
        </p:nvSpPr>
        <p:spPr>
          <a:xfrm>
            <a:off x="857340" y="3058875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301FB1-F8D5-AD4E-BFE7-7A8F5D05D91B}"/>
              </a:ext>
            </a:extLst>
          </p:cNvPr>
          <p:cNvSpPr txBox="1"/>
          <p:nvPr/>
        </p:nvSpPr>
        <p:spPr>
          <a:xfrm>
            <a:off x="1374735" y="3058875"/>
            <a:ext cx="25519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050" dirty="0"/>
              <a:t>n</a:t>
            </a:r>
          </a:p>
        </p:txBody>
      </p:sp>
      <p:graphicFrame>
        <p:nvGraphicFramePr>
          <p:cNvPr id="25" name="Table 8">
            <a:extLst>
              <a:ext uri="{FF2B5EF4-FFF2-40B4-BE49-F238E27FC236}">
                <a16:creationId xmlns:a16="http://schemas.microsoft.com/office/drawing/2014/main" id="{81347A87-FED6-5642-8A01-76E6BF4AF1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608966"/>
              </p:ext>
            </p:extLst>
          </p:nvPr>
        </p:nvGraphicFramePr>
        <p:xfrm>
          <a:off x="602765" y="2048601"/>
          <a:ext cx="1276345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69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  <a:gridCol w="255269">
                  <a:extLst>
                    <a:ext uri="{9D8B030D-6E8A-4147-A177-3AD203B41FA5}">
                      <a16:colId xmlns:a16="http://schemas.microsoft.com/office/drawing/2014/main" val="4148112265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CD93D7C-A00B-FC4B-9203-C385ECD6A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5724" y="1942618"/>
            <a:ext cx="6541076" cy="919247"/>
          </a:xfrm>
        </p:spPr>
        <p:txBody>
          <a:bodyPr lIns="0">
            <a:noAutofit/>
          </a:bodyPr>
          <a:lstStyle/>
          <a:p>
            <a:pPr marL="0" indent="0">
              <a:buNone/>
            </a:pPr>
            <a:r>
              <a:rPr lang="en-GB" sz="1600" b="1" dirty="0"/>
              <a:t>RQ 1</a:t>
            </a:r>
          </a:p>
          <a:p>
            <a:pPr marL="0" indent="0">
              <a:buNone/>
            </a:pPr>
            <a:r>
              <a:rPr lang="en-GB" sz="1600" dirty="0"/>
              <a:t>How is it possible to improve clustering of missing values/dimensions datasets with model based filling strategies?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7E23A768-5482-A245-8517-29B778EBADF2}"/>
              </a:ext>
            </a:extLst>
          </p:cNvPr>
          <p:cNvSpPr txBox="1">
            <a:spLocks/>
          </p:cNvSpPr>
          <p:nvPr/>
        </p:nvSpPr>
        <p:spPr>
          <a:xfrm>
            <a:off x="2145724" y="3249431"/>
            <a:ext cx="6541076" cy="87437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2</a:t>
            </a:r>
          </a:p>
          <a:p>
            <a:pPr marL="0" indent="0">
              <a:buNone/>
            </a:pPr>
            <a:r>
              <a:rPr lang="en-GB" sz="1600" dirty="0"/>
              <a:t>How does the number of dimensions influence the cluster/outlier results?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A58E01F-A8DD-A349-A042-0168BED9A3F1}"/>
              </a:ext>
            </a:extLst>
          </p:cNvPr>
          <p:cNvSpPr txBox="1">
            <a:spLocks/>
          </p:cNvSpPr>
          <p:nvPr/>
        </p:nvSpPr>
        <p:spPr>
          <a:xfrm>
            <a:off x="2144118" y="4437762"/>
            <a:ext cx="6532337" cy="919247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b="1" dirty="0"/>
              <a:t>RQ 3</a:t>
            </a:r>
          </a:p>
          <a:p>
            <a:pPr marL="0" indent="0">
              <a:buNone/>
            </a:pPr>
            <a:r>
              <a:rPr lang="en-GB" sz="1600" dirty="0"/>
              <a:t>How is it possible to make model based filling strategies explainable?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A5023F9-89BD-224B-8AD0-BC3D45279DFD}"/>
              </a:ext>
            </a:extLst>
          </p:cNvPr>
          <p:cNvGrpSpPr>
            <a:grpSpLocks noChangeAspect="1"/>
          </p:cNvGrpSpPr>
          <p:nvPr/>
        </p:nvGrpSpPr>
        <p:grpSpPr>
          <a:xfrm>
            <a:off x="1374735" y="2114786"/>
            <a:ext cx="535651" cy="574910"/>
            <a:chOff x="-1508267" y="2425882"/>
            <a:chExt cx="1388510" cy="1490277"/>
          </a:xfrm>
        </p:grpSpPr>
        <p:sp>
          <p:nvSpPr>
            <p:cNvPr id="38" name="Circular Arrow 37">
              <a:extLst>
                <a:ext uri="{FF2B5EF4-FFF2-40B4-BE49-F238E27FC236}">
                  <a16:creationId xmlns:a16="http://schemas.microsoft.com/office/drawing/2014/main" id="{E7BCF8CC-A5E7-CE4C-AD82-A1DC48866772}"/>
                </a:ext>
              </a:extLst>
            </p:cNvPr>
            <p:cNvSpPr/>
            <p:nvPr/>
          </p:nvSpPr>
          <p:spPr>
            <a:xfrm>
              <a:off x="-1508267" y="2425882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  <p:sp>
          <p:nvSpPr>
            <p:cNvPr id="39" name="Circular Arrow 38">
              <a:extLst>
                <a:ext uri="{FF2B5EF4-FFF2-40B4-BE49-F238E27FC236}">
                  <a16:creationId xmlns:a16="http://schemas.microsoft.com/office/drawing/2014/main" id="{7D83D910-73B3-784F-9999-B9E0EC9B72E1}"/>
                </a:ext>
              </a:extLst>
            </p:cNvPr>
            <p:cNvSpPr/>
            <p:nvPr/>
          </p:nvSpPr>
          <p:spPr>
            <a:xfrm flipH="1" flipV="1">
              <a:off x="-1508267" y="2455506"/>
              <a:ext cx="1388510" cy="1460653"/>
            </a:xfrm>
            <a:prstGeom prst="circularArrow">
              <a:avLst/>
            </a:prstGeom>
            <a:solidFill>
              <a:srgbClr val="388249"/>
            </a:solidFill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40" name="Table 8">
            <a:extLst>
              <a:ext uri="{FF2B5EF4-FFF2-40B4-BE49-F238E27FC236}">
                <a16:creationId xmlns:a16="http://schemas.microsoft.com/office/drawing/2014/main" id="{775C8D21-59C3-8140-938E-AF43A80955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597436"/>
              </p:ext>
            </p:extLst>
          </p:nvPr>
        </p:nvGraphicFramePr>
        <p:xfrm>
          <a:off x="602765" y="4506602"/>
          <a:ext cx="1276344" cy="663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86">
                  <a:extLst>
                    <a:ext uri="{9D8B030D-6E8A-4147-A177-3AD203B41FA5}">
                      <a16:colId xmlns:a16="http://schemas.microsoft.com/office/drawing/2014/main" val="2554480620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462064879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1942654453"/>
                    </a:ext>
                  </a:extLst>
                </a:gridCol>
                <a:gridCol w="319086">
                  <a:extLst>
                    <a:ext uri="{9D8B030D-6E8A-4147-A177-3AD203B41FA5}">
                      <a16:colId xmlns:a16="http://schemas.microsoft.com/office/drawing/2014/main" val="2588948974"/>
                    </a:ext>
                  </a:extLst>
                </a:gridCol>
              </a:tblGrid>
              <a:tr h="145336"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400" dirty="0"/>
                    </a:p>
                  </a:txBody>
                  <a:tcPr>
                    <a:solidFill>
                      <a:srgbClr val="3982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58235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807485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6382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842740"/>
                  </a:ext>
                </a:extLst>
              </a:tr>
              <a:tr h="127808"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DE" sz="2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3267061"/>
                  </a:ext>
                </a:extLst>
              </a:tr>
            </a:tbl>
          </a:graphicData>
        </a:graphic>
      </p:graphicFrame>
      <p:pic>
        <p:nvPicPr>
          <p:cNvPr id="32" name="Graphic 31" descr="Lights On with solid fill">
            <a:extLst>
              <a:ext uri="{FF2B5EF4-FFF2-40B4-BE49-F238E27FC236}">
                <a16:creationId xmlns:a16="http://schemas.microsoft.com/office/drawing/2014/main" id="{35D2A704-1501-194F-A00A-BE6875F59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9776" y="4653751"/>
            <a:ext cx="369333" cy="36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104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LMU SabonNext Demi"/>
        <a:ea typeface=""/>
        <a:cs typeface=""/>
      </a:majorFont>
      <a:minorFont>
        <a:latin typeface="LMU CompatilFac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66165</TotalTime>
  <Words>1278</Words>
  <Application>Microsoft Macintosh PowerPoint</Application>
  <PresentationFormat>On-screen Show (4:3)</PresentationFormat>
  <Paragraphs>542</Paragraphs>
  <Slides>26</Slides>
  <Notes>1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LMU CompatilFact</vt:lpstr>
      <vt:lpstr>LMU SabonNext Demi</vt:lpstr>
      <vt:lpstr>Cambria Math</vt:lpstr>
      <vt:lpstr>Calibri</vt:lpstr>
      <vt:lpstr>Arial</vt:lpstr>
      <vt:lpstr>Wingdings</vt:lpstr>
      <vt:lpstr>Office Theme</vt:lpstr>
      <vt:lpstr>Feature Learning and Importance Scoring on Incomplete Anomaly Datasets</vt:lpstr>
      <vt:lpstr>Contents</vt:lpstr>
      <vt:lpstr>Introduction</vt:lpstr>
      <vt:lpstr>Introduction</vt:lpstr>
      <vt:lpstr>Introduction</vt:lpstr>
      <vt:lpstr>Introduction</vt:lpstr>
      <vt:lpstr>Introduction</vt:lpstr>
      <vt:lpstr>Learning Missing Values</vt:lpstr>
      <vt:lpstr>Research Questions</vt:lpstr>
      <vt:lpstr>PowerPoint Presentation</vt:lpstr>
      <vt:lpstr>PowerPoint Presentation</vt:lpstr>
      <vt:lpstr>PowerPoint Presentation</vt:lpstr>
      <vt:lpstr>PowerPoint Presentation</vt:lpstr>
      <vt:lpstr>Concept – RQ1</vt:lpstr>
      <vt:lpstr>Concept – RQ2</vt:lpstr>
      <vt:lpstr>Concept – RQ3</vt:lpstr>
      <vt:lpstr>PowerPoint Presentation</vt:lpstr>
      <vt:lpstr>PowerPoint Presentation</vt:lpstr>
      <vt:lpstr>PowerPoint Presentation</vt:lpstr>
      <vt:lpstr>Evaluation and Metrics</vt:lpstr>
      <vt:lpstr>Schedule</vt:lpstr>
      <vt:lpstr>TabNet Architecture</vt:lpstr>
      <vt:lpstr>TabNet Architecture</vt:lpstr>
      <vt:lpstr>Concept</vt:lpstr>
      <vt:lpstr>Concept</vt:lpstr>
      <vt:lpstr>Concept</vt:lpstr>
    </vt:vector>
  </TitlesOfParts>
  <Company>LMU München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Max-Emanuel Maurer</dc:creator>
  <cp:lastModifiedBy>Hoffmeister, Julian</cp:lastModifiedBy>
  <cp:revision>43</cp:revision>
  <dcterms:created xsi:type="dcterms:W3CDTF">2013-06-17T12:09:36Z</dcterms:created>
  <dcterms:modified xsi:type="dcterms:W3CDTF">2022-08-29T16:02:26Z</dcterms:modified>
</cp:coreProperties>
</file>

<file path=docProps/thumbnail.jpeg>
</file>